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86" r:id="rId2"/>
    <p:sldId id="287" r:id="rId3"/>
    <p:sldId id="339" r:id="rId4"/>
    <p:sldId id="324" r:id="rId5"/>
    <p:sldId id="340" r:id="rId6"/>
    <p:sldId id="341" r:id="rId7"/>
    <p:sldId id="342" r:id="rId8"/>
    <p:sldId id="343" r:id="rId9"/>
    <p:sldId id="344" r:id="rId10"/>
    <p:sldId id="345" r:id="rId11"/>
    <p:sldId id="332" r:id="rId12"/>
    <p:sldId id="333" r:id="rId13"/>
    <p:sldId id="347" r:id="rId14"/>
    <p:sldId id="348" r:id="rId15"/>
    <p:sldId id="349" r:id="rId16"/>
    <p:sldId id="351"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496"/>
    <a:srgbClr val="692AA2"/>
    <a:srgbClr val="FE230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86357" autoAdjust="0"/>
  </p:normalViewPr>
  <p:slideViewPr>
    <p:cSldViewPr>
      <p:cViewPr varScale="1">
        <p:scale>
          <a:sx n="111" d="100"/>
          <a:sy n="111" d="100"/>
        </p:scale>
        <p:origin x="-1614" y="-78"/>
      </p:cViewPr>
      <p:guideLst>
        <p:guide orient="horz" pos="2160"/>
        <p:guide pos="2861"/>
      </p:guideLst>
    </p:cSldViewPr>
  </p:slideViewPr>
  <p:outlineViewPr>
    <p:cViewPr>
      <p:scale>
        <a:sx n="33" d="100"/>
        <a:sy n="33" d="100"/>
      </p:scale>
      <p:origin x="0" y="781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4A6A17-8E72-4709-B2EB-524D869D35D5}" type="datetimeFigureOut">
              <a:rPr lang="zh-CN" altLang="en-US" smtClean="0"/>
              <a:pPr/>
              <a:t>2015/12/11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BB479B-7C2D-43F5-BDD8-FE14A3C96E10}" type="slidenum">
              <a:rPr lang="zh-CN" altLang="en-US" smtClean="0"/>
              <a:pPr/>
              <a:t>‹#›</a:t>
            </a:fld>
            <a:endParaRPr lang="zh-CN" altLang="en-US"/>
          </a:p>
        </p:txBody>
      </p:sp>
    </p:spTree>
    <p:extLst>
      <p:ext uri="{BB962C8B-B14F-4D97-AF65-F5344CB8AC3E}">
        <p14:creationId xmlns:p14="http://schemas.microsoft.com/office/powerpoint/2010/main" val="3748442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BB479B-7C2D-43F5-BDD8-FE14A3C96E10}" type="slidenum">
              <a:rPr lang="zh-CN" altLang="en-US" smtClean="0"/>
              <a:pPr/>
              <a:t>2</a:t>
            </a:fld>
            <a:endParaRPr lang="zh-CN" altLang="en-US"/>
          </a:p>
        </p:txBody>
      </p:sp>
    </p:spTree>
    <p:extLst>
      <p:ext uri="{BB962C8B-B14F-4D97-AF65-F5344CB8AC3E}">
        <p14:creationId xmlns:p14="http://schemas.microsoft.com/office/powerpoint/2010/main" val="763198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BB479B-7C2D-43F5-BDD8-FE14A3C96E10}" type="slidenum">
              <a:rPr lang="zh-CN" altLang="en-US" smtClean="0"/>
              <a:pPr/>
              <a:t>3</a:t>
            </a:fld>
            <a:endParaRPr lang="zh-CN" altLang="en-US"/>
          </a:p>
        </p:txBody>
      </p:sp>
    </p:spTree>
    <p:extLst>
      <p:ext uri="{BB962C8B-B14F-4D97-AF65-F5344CB8AC3E}">
        <p14:creationId xmlns:p14="http://schemas.microsoft.com/office/powerpoint/2010/main" val="4045588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574B522F-C870-4932-B335-B01861EB0199}" type="slidenum">
              <a:rPr lang="en-US" altLang="zh-CN" smtClean="0"/>
              <a:pPr/>
              <a:t>4</a:t>
            </a:fld>
            <a:endParaRPr lang="en-US" altLang="zh-CN" smtClean="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xfrm>
            <a:off x="685800" y="4343400"/>
            <a:ext cx="5486400" cy="4114800"/>
          </a:xfrm>
          <a:noFill/>
          <a:ln/>
        </p:spPr>
        <p:txBody>
          <a:bodyPr/>
          <a:lstStyle/>
          <a:p>
            <a:pPr eaLnBrk="1" hangingPunct="1"/>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a:srcRect/>
          <a:stretch>
            <a:fillRect/>
          </a:stretch>
        </p:blipFill>
        <p:spPr bwMode="auto">
          <a:xfrm>
            <a:off x="0" y="6350"/>
            <a:ext cx="9144000" cy="6086475"/>
          </a:xfrm>
          <a:prstGeom prst="rect">
            <a:avLst/>
          </a:prstGeom>
          <a:noFill/>
          <a:ln w="9525">
            <a:noFill/>
            <a:miter lim="800000"/>
            <a:headEnd/>
            <a:tailEnd/>
          </a:ln>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28"/>
              <a:ext cx="5742" cy="1184"/>
              <a:chOff x="0" y="2"/>
              <a:chExt cx="5760" cy="1678"/>
            </a:xfrm>
          </p:grpSpPr>
          <p:sp>
            <p:nvSpPr>
              <p:cNvPr id="16" name="Rectangle 11"/>
              <p:cNvSpPr>
                <a:spLocks noChangeArrowheads="1"/>
              </p:cNvSpPr>
              <p:nvPr userDrawn="1"/>
            </p:nvSpPr>
            <p:spPr bwMode="auto">
              <a:xfrm>
                <a:off x="0" y="2"/>
                <a:ext cx="5760" cy="1678"/>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2"/>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a:srcRect/>
          <a:stretch>
            <a:fillRect/>
          </a:stretch>
        </p:blipFill>
        <p:spPr bwMode="auto">
          <a:xfrm>
            <a:off x="323850" y="333375"/>
            <a:ext cx="6480175"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323850" y="2276475"/>
            <a:ext cx="5181600" cy="2286000"/>
          </a:xfrm>
        </p:spPr>
        <p:txBody>
          <a:bodyPr/>
          <a:lstStyle>
            <a:lvl1pPr algn="l">
              <a:defRPr sz="4000" b="1"/>
            </a:lvl1pPr>
          </a:lstStyle>
          <a:p>
            <a:r>
              <a:rPr lang="zh-CN" altLang="en-US"/>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1800" b="0">
                <a:solidFill>
                  <a:schemeClr val="bg1"/>
                </a:solidFill>
              </a:defRPr>
            </a:lvl1pPr>
          </a:lstStyle>
          <a:p>
            <a:r>
              <a:rPr lang="zh-CN" altLang="en-US"/>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11BA6B2F-206F-4B5B-B56C-B9CE89621509}"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62750" y="304800"/>
            <a:ext cx="2152650" cy="5943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304800"/>
            <a:ext cx="6305550" cy="5943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ACDD4221-3E95-4C16-9BE9-9F1135841222}"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304800" y="1214422"/>
            <a:ext cx="8610600" cy="5033978"/>
          </a:xfrm>
        </p:spPr>
        <p:txBody>
          <a:bodyPr/>
          <a:lstStyle>
            <a:lvl1pPr>
              <a:defRPr sz="3000" b="0">
                <a:solidFill>
                  <a:schemeClr val="bg2">
                    <a:lumMod val="10000"/>
                  </a:schemeClr>
                </a:solidFill>
              </a:defRPr>
            </a:lvl1pPr>
            <a:lvl2pPr>
              <a:defRPr lang="zh-CN" altLang="en-US" sz="2800" b="0" dirty="0" smtClean="0">
                <a:solidFill>
                  <a:srgbClr val="1D1496"/>
                </a:solidFill>
                <a:latin typeface="楷体_GB2312" pitchFamily="49" charset="-122"/>
                <a:ea typeface="楷体_GB2312" pitchFamily="49" charset="-122"/>
                <a:cs typeface="+mn-cs"/>
              </a:defRPr>
            </a:lvl2pPr>
            <a:lvl3pPr>
              <a:defRPr lang="zh-CN" altLang="en-US" sz="2600" b="0" dirty="0" smtClean="0">
                <a:solidFill>
                  <a:srgbClr val="692AA2"/>
                </a:solidFill>
                <a:latin typeface="Arial" pitchFamily="34" charset="0"/>
              </a:defRPr>
            </a:lvl3pPr>
            <a:lvl4pPr>
              <a:defRPr lang="zh-CN" altLang="en-US" sz="2600" b="0" dirty="0" smtClean="0">
                <a:solidFill>
                  <a:srgbClr val="0070C0"/>
                </a:solidFill>
                <a:latin typeface="Arial" pitchFamily="34" charset="0"/>
              </a:defRPr>
            </a:lvl4pPr>
            <a:lvl5pPr>
              <a:defRPr lang="zh-CN" altLang="en-US" sz="2400" b="0" dirty="0">
                <a:solidFill>
                  <a:srgbClr val="00B050"/>
                </a:solidFill>
                <a:latin typeface="Arial" pitchFamily="34" charset="0"/>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D79DA8C0-41B4-45A0-8D62-5DAED5F9C1ED}"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9C106CE8-7810-4188-B69A-D59D517C8108}"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63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1C741E34-A5F4-4C75-A0C2-DF636D5FB51E}"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19B1412C-3F7D-4262-8028-551518F5411D}" type="slidenum">
              <a:rPr lang="zh-CN" altLang="en-US"/>
              <a:pPr>
                <a:defRPr/>
              </a:pPr>
              <a:t>‹#›</a:t>
            </a:fld>
            <a:endParaRPr lang="en-US"/>
          </a:p>
        </p:txBody>
      </p:sp>
      <p:sp>
        <p:nvSpPr>
          <p:cNvPr id="8"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DD6BAEAF-C151-480C-962E-93C9FA7CF54B}" type="slidenum">
              <a:rPr lang="zh-CN" altLang="en-US"/>
              <a:pPr>
                <a:defRPr/>
              </a:pPr>
              <a:t>‹#›</a:t>
            </a:fld>
            <a:endParaRPr lang="en-US"/>
          </a:p>
        </p:txBody>
      </p:sp>
      <p:sp>
        <p:nvSpPr>
          <p:cNvPr id="4"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F9B02AF-77A9-473F-86A0-5756A0E901CD}" type="slidenum">
              <a:rPr lang="zh-CN" altLang="en-US"/>
              <a:pPr>
                <a:defRPr/>
              </a:pPr>
              <a:t>‹#›</a:t>
            </a:fld>
            <a:endParaRPr lang="en-US"/>
          </a:p>
        </p:txBody>
      </p:sp>
      <p:sp>
        <p:nvSpPr>
          <p:cNvPr id="3"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D7DED1EA-C113-4C86-896D-C3DEF8084623}"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A76E2369-FABF-484F-BEA0-5AD2AF66898A}"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3"/>
          <a:srcRect/>
          <a:stretch>
            <a:fillRect/>
          </a:stretch>
        </p:blipFill>
        <p:spPr bwMode="auto">
          <a:xfrm flipH="1">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285860"/>
            <a:ext cx="8610600" cy="4962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7D350B63-8B59-4F8A-93D3-3F038884A51C}" type="slidenum">
              <a:rPr lang="zh-CN" altLang="en-US"/>
              <a:pPr>
                <a:defRPr/>
              </a:pPr>
              <a:t>‹#›</a:t>
            </a:fld>
            <a:endParaRPr lang="en-US"/>
          </a:p>
        </p:txBody>
      </p:sp>
      <p:sp>
        <p:nvSpPr>
          <p:cNvPr id="1031" name="Rectangle 7"/>
          <p:cNvSpPr>
            <a:spLocks noGrp="1" noChangeArrowheads="1"/>
          </p:cNvSpPr>
          <p:nvPr>
            <p:ph type="title"/>
          </p:nvPr>
        </p:nvSpPr>
        <p:spPr bwMode="auto">
          <a:xfrm>
            <a:off x="142844" y="357166"/>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endParaRPr lang="zh-CN" altLang="en-US"/>
          </a:p>
        </p:txBody>
      </p:sp>
      <p:sp>
        <p:nvSpPr>
          <p:cNvPr id="1033" name="Rectangle 9"/>
          <p:cNvSpPr>
            <a:spLocks noGrp="1" noChangeArrowheads="1"/>
          </p:cNvSpPr>
          <p:nvPr>
            <p:ph type="dt" sz="half" idx="2"/>
          </p:nvPr>
        </p:nvSpPr>
        <p:spPr bwMode="auto">
          <a:xfrm>
            <a:off x="6248400" y="0"/>
            <a:ext cx="2667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ea typeface="宋体" pitchFamily="2" charset="-122"/>
              </a:defRPr>
            </a:lvl1pPr>
          </a:lstStyle>
          <a:p>
            <a:pPr>
              <a:defRPr/>
            </a:pPr>
            <a:r>
              <a:rPr lang="en-US"/>
              <a:t>www.pumpress.com.cn</a:t>
            </a:r>
          </a:p>
        </p:txBody>
      </p:sp>
      <p:pic>
        <p:nvPicPr>
          <p:cNvPr id="1034" name="Picture 10"/>
          <p:cNvPicPr>
            <a:picLocks noChangeAspect="1" noChangeArrowheads="1"/>
          </p:cNvPicPr>
          <p:nvPr/>
        </p:nvPicPr>
        <p:blipFill>
          <a:blip r:embed="rId14" cstate="screen"/>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3"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hf sldNum="0" hdr="0" ftr="0"/>
  <p:txStyles>
    <p:titleStyle>
      <a:lvl1pPr algn="l"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3000" b="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rgbClr val="1D1496"/>
          </a:solidFill>
          <a:latin typeface="楷体_GB2312" pitchFamily="49" charset="-122"/>
          <a:ea typeface="楷体_GB2312" pitchFamily="49" charset="-122"/>
        </a:defRPr>
      </a:lvl2pPr>
      <a:lvl3pPr marL="1143000" indent="-228600" algn="l" rtl="0" eaLnBrk="0" fontAlgn="base" hangingPunct="0">
        <a:spcBef>
          <a:spcPct val="20000"/>
        </a:spcBef>
        <a:spcAft>
          <a:spcPct val="0"/>
        </a:spcAft>
        <a:buClr>
          <a:schemeClr val="tx1"/>
        </a:buClr>
        <a:buChar char="•"/>
        <a:defRPr sz="2800">
          <a:solidFill>
            <a:srgbClr val="7030A0"/>
          </a:solidFill>
          <a:latin typeface="楷体_GB2312" pitchFamily="49" charset="-122"/>
          <a:ea typeface="楷体_GB2312" pitchFamily="49" charset="-122"/>
        </a:defRPr>
      </a:lvl3pPr>
      <a:lvl4pPr marL="1600200" indent="-228600" algn="l" rtl="0" eaLnBrk="0" fontAlgn="base" hangingPunct="0">
        <a:spcBef>
          <a:spcPct val="20000"/>
        </a:spcBef>
        <a:spcAft>
          <a:spcPct val="0"/>
        </a:spcAft>
        <a:buChar char="–"/>
        <a:defRPr sz="2600">
          <a:solidFill>
            <a:schemeClr val="tx1"/>
          </a:solidFill>
          <a:latin typeface="楷体_GB2312" pitchFamily="49" charset="-122"/>
          <a:ea typeface="楷体_GB2312" pitchFamily="49" charset="-122"/>
        </a:defRPr>
      </a:lvl4pPr>
      <a:lvl5pPr marL="2057400" indent="-228600" algn="l" rtl="0" eaLnBrk="0" fontAlgn="base" hangingPunct="0">
        <a:spcBef>
          <a:spcPct val="20000"/>
        </a:spcBef>
        <a:spcAft>
          <a:spcPct val="0"/>
        </a:spcAft>
        <a:buChar char="»"/>
        <a:defRPr sz="2600">
          <a:solidFill>
            <a:srgbClr val="00B050"/>
          </a:solidFill>
          <a:latin typeface="楷体_GB2312" pitchFamily="49" charset="-122"/>
          <a:ea typeface="楷体_GB2312" pitchFamily="49"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p:txBody>
          <a:bodyPr/>
          <a:lstStyle/>
          <a:p>
            <a:pPr eaLnBrk="1" hangingPunct="1"/>
            <a:r>
              <a:rPr lang="zh-CN" altLang="en-US" dirty="0" smtClean="0"/>
              <a:t>第一节  概述</a:t>
            </a:r>
            <a:endParaRPr lang="en-US" altLang="zh-CN"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（三）叩诊</a:t>
            </a:r>
            <a:endParaRPr lang="zh-CN" altLang="en-US" dirty="0"/>
          </a:p>
        </p:txBody>
      </p:sp>
      <p:sp>
        <p:nvSpPr>
          <p:cNvPr id="3" name="内容占位符 2"/>
          <p:cNvSpPr>
            <a:spLocks noGrp="1"/>
          </p:cNvSpPr>
          <p:nvPr>
            <p:ph idx="1"/>
          </p:nvPr>
        </p:nvSpPr>
        <p:spPr/>
        <p:txBody>
          <a:bodyPr/>
          <a:lstStyle/>
          <a:p>
            <a:r>
              <a:rPr lang="zh-CN" altLang="en-US" dirty="0" smtClean="0"/>
              <a:t>间接叩诊法</a:t>
            </a:r>
            <a:endParaRPr lang="en-US" altLang="zh-CN" dirty="0" smtClean="0"/>
          </a:p>
          <a:p>
            <a:pPr lvl="1" eaLnBrk="1" hangingPunct="1"/>
            <a:r>
              <a:rPr lang="zh-CN" altLang="en-US" dirty="0" smtClean="0"/>
              <a:t>叩诊要点</a:t>
            </a:r>
          </a:p>
          <a:p>
            <a:pPr lvl="2" eaLnBrk="1" hangingPunct="1"/>
            <a:r>
              <a:rPr dirty="0">
                <a:latin typeface="Times New Roman" pitchFamily="18" charset="0"/>
              </a:rPr>
              <a:t>手的姿势</a:t>
            </a:r>
          </a:p>
          <a:p>
            <a:pPr lvl="2" eaLnBrk="1" hangingPunct="1"/>
            <a:r>
              <a:rPr dirty="0">
                <a:latin typeface="Times New Roman" pitchFamily="18" charset="0"/>
              </a:rPr>
              <a:t>叩击部位</a:t>
            </a:r>
          </a:p>
          <a:p>
            <a:pPr lvl="2" eaLnBrk="1" hangingPunct="1"/>
            <a:r>
              <a:rPr dirty="0">
                <a:latin typeface="Times New Roman" pitchFamily="18" charset="0"/>
              </a:rPr>
              <a:t>叩击方向和力量</a:t>
            </a:r>
          </a:p>
          <a:p>
            <a:pPr lvl="2" eaLnBrk="1" hangingPunct="1"/>
            <a:r>
              <a:rPr dirty="0">
                <a:latin typeface="Times New Roman" pitchFamily="18" charset="0"/>
              </a:rPr>
              <a:t>叩击动作</a:t>
            </a:r>
          </a:p>
          <a:p>
            <a:pPr lvl="3" eaLnBrk="1" hangingPunct="1"/>
            <a:r>
              <a:rPr sz="2800" dirty="0">
                <a:latin typeface="Times New Roman" pitchFamily="18" charset="0"/>
                <a:ea typeface="华文新魏" pitchFamily="2" charset="-122"/>
              </a:rPr>
              <a:t>要灵活、短促、富有弹性</a:t>
            </a:r>
            <a:r>
              <a:rPr sz="2800" dirty="0" smtClean="0">
                <a:latin typeface="Times New Roman" pitchFamily="18" charset="0"/>
                <a:ea typeface="华文新魏" pitchFamily="2" charset="-122"/>
              </a:rPr>
              <a:t>。</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4" descr="叩诊技巧1"/>
          <p:cNvPicPr>
            <a:picLocks noChangeAspect="1" noChangeArrowheads="1"/>
          </p:cNvPicPr>
          <p:nvPr/>
        </p:nvPicPr>
        <p:blipFill>
          <a:blip r:embed="rId2"/>
          <a:srcRect/>
          <a:stretch>
            <a:fillRect/>
          </a:stretch>
        </p:blipFill>
        <p:spPr bwMode="auto">
          <a:xfrm>
            <a:off x="4786314" y="1785926"/>
            <a:ext cx="1785377" cy="1477969"/>
          </a:xfrm>
          <a:prstGeom prst="rect">
            <a:avLst/>
          </a:prstGeom>
          <a:noFill/>
          <a:ln w="9525">
            <a:noFill/>
            <a:miter lim="800000"/>
            <a:headEnd/>
            <a:tailEnd/>
          </a:ln>
        </p:spPr>
      </p:pic>
      <p:pic>
        <p:nvPicPr>
          <p:cNvPr id="6" name="Picture 3" descr="间接叩诊正误彩"/>
          <p:cNvPicPr>
            <a:picLocks noChangeAspect="1" noChangeArrowheads="1"/>
          </p:cNvPicPr>
          <p:nvPr/>
        </p:nvPicPr>
        <p:blipFill>
          <a:blip r:embed="rId3"/>
          <a:srcRect/>
          <a:stretch>
            <a:fillRect/>
          </a:stretch>
        </p:blipFill>
        <p:spPr bwMode="auto">
          <a:xfrm>
            <a:off x="1857356" y="4857760"/>
            <a:ext cx="3508374" cy="15570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zh-CN" altLang="en-US" dirty="0" smtClean="0"/>
              <a:t>（三）叩诊</a:t>
            </a:r>
          </a:p>
        </p:txBody>
      </p:sp>
      <p:sp>
        <p:nvSpPr>
          <p:cNvPr id="21507" name="Rectangle 3"/>
          <p:cNvSpPr>
            <a:spLocks noGrp="1" noChangeArrowheads="1"/>
          </p:cNvSpPr>
          <p:nvPr>
            <p:ph type="body" idx="1"/>
          </p:nvPr>
        </p:nvSpPr>
        <p:spPr/>
        <p:txBody>
          <a:bodyPr/>
          <a:lstStyle/>
          <a:p>
            <a:pPr eaLnBrk="1" hangingPunct="1"/>
            <a:r>
              <a:rPr lang="zh-CN" altLang="en-US" sz="3200" dirty="0" smtClean="0"/>
              <a:t>叩诊音</a:t>
            </a:r>
            <a:endParaRPr lang="en-US" altLang="zh-CN" sz="3200" dirty="0" smtClean="0"/>
          </a:p>
          <a:p>
            <a:pPr lvl="1" eaLnBrk="1" hangingPunct="1"/>
            <a:r>
              <a:rPr lang="zh-CN" altLang="en-US" sz="3000" dirty="0" smtClean="0">
                <a:latin typeface="Times New Roman" pitchFamily="18" charset="0"/>
              </a:rPr>
              <a:t>影响叩诊音的因素</a:t>
            </a:r>
          </a:p>
          <a:p>
            <a:pPr lvl="2" eaLnBrk="1" hangingPunct="1"/>
            <a:r>
              <a:rPr lang="zh-CN" altLang="en-US" dirty="0" smtClean="0">
                <a:latin typeface="Times New Roman" pitchFamily="18" charset="0"/>
              </a:rPr>
              <a:t>叩诊组织的密度、弹性、含气量</a:t>
            </a:r>
          </a:p>
          <a:p>
            <a:pPr lvl="2" eaLnBrk="1" hangingPunct="1"/>
            <a:r>
              <a:rPr lang="zh-CN" altLang="en-US" dirty="0" smtClean="0">
                <a:latin typeface="Times New Roman" pitchFamily="18" charset="0"/>
              </a:rPr>
              <a:t>距体表的距离</a:t>
            </a:r>
          </a:p>
          <a:p>
            <a:pPr lvl="1" eaLnBrk="1" hangingPunct="1"/>
            <a:r>
              <a:rPr sz="3000" dirty="0">
                <a:latin typeface="Times New Roman" pitchFamily="18" charset="0"/>
              </a:rPr>
              <a:t>叩诊音的种类</a:t>
            </a:r>
          </a:p>
          <a:p>
            <a:pPr lvl="2" algn="just" eaLnBrk="1" hangingPunct="1"/>
            <a:r>
              <a:rPr lang="zh-CN" altLang="en-US" dirty="0" smtClean="0">
                <a:latin typeface="Times New Roman" pitchFamily="18" charset="0"/>
              </a:rPr>
              <a:t>清音</a:t>
            </a:r>
            <a:endParaRPr lang="en-US" altLang="zh-CN" dirty="0" smtClean="0">
              <a:latin typeface="Times New Roman" pitchFamily="18" charset="0"/>
            </a:endParaRPr>
          </a:p>
          <a:p>
            <a:pPr lvl="3" algn="just" eaLnBrk="1" hangingPunct="1"/>
            <a:r>
              <a:rPr dirty="0" smtClean="0">
                <a:latin typeface="Times New Roman" pitchFamily="18" charset="0"/>
              </a:rPr>
              <a:t>正常的肺部</a:t>
            </a:r>
            <a:endParaRPr lang="en-US" dirty="0" smtClean="0">
              <a:latin typeface="Times New Roman" pitchFamily="18" charset="0"/>
            </a:endParaRPr>
          </a:p>
          <a:p>
            <a:pPr lvl="2" algn="just" eaLnBrk="1" hangingPunct="1"/>
            <a:r>
              <a:rPr dirty="0" smtClean="0">
                <a:latin typeface="Times New Roman" pitchFamily="18" charset="0"/>
              </a:rPr>
              <a:t>实音</a:t>
            </a:r>
            <a:endParaRPr dirty="0">
              <a:latin typeface="Times New Roman" pitchFamily="18" charset="0"/>
            </a:endParaRPr>
          </a:p>
          <a:p>
            <a:pPr lvl="3" algn="just" eaLnBrk="1" hangingPunct="1"/>
            <a:r>
              <a:rPr dirty="0">
                <a:latin typeface="Times New Roman" pitchFamily="18" charset="0"/>
              </a:rPr>
              <a:t>肝、脾、心脏等</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zh-CN" altLang="en-US" dirty="0" smtClean="0"/>
              <a:t>（三）叩诊</a:t>
            </a:r>
          </a:p>
        </p:txBody>
      </p:sp>
      <p:sp>
        <p:nvSpPr>
          <p:cNvPr id="22531" name="Rectangle 3"/>
          <p:cNvSpPr>
            <a:spLocks noGrp="1" noChangeArrowheads="1"/>
          </p:cNvSpPr>
          <p:nvPr>
            <p:ph type="body" idx="1"/>
          </p:nvPr>
        </p:nvSpPr>
        <p:spPr/>
        <p:txBody>
          <a:bodyPr/>
          <a:lstStyle/>
          <a:p>
            <a:pPr lvl="2" algn="just" eaLnBrk="1" hangingPunct="1"/>
            <a:r>
              <a:rPr lang="zh-CN" altLang="en-US" sz="3000" dirty="0" smtClean="0">
                <a:latin typeface="Times New Roman" pitchFamily="18" charset="0"/>
              </a:rPr>
              <a:t>浊音</a:t>
            </a:r>
          </a:p>
          <a:p>
            <a:pPr lvl="3" algn="just" eaLnBrk="1" hangingPunct="1"/>
            <a:r>
              <a:rPr lang="zh-CN" altLang="en-US" sz="2800" dirty="0" smtClean="0">
                <a:latin typeface="Times New Roman" pitchFamily="18" charset="0"/>
                <a:ea typeface="华文新魏" pitchFamily="2" charset="-122"/>
              </a:rPr>
              <a:t>心肺界、肺肝界等</a:t>
            </a:r>
            <a:endParaRPr lang="zh-CN" altLang="en-US" sz="2800" dirty="0" smtClean="0">
              <a:solidFill>
                <a:srgbClr val="000066"/>
              </a:solidFill>
              <a:latin typeface="Times New Roman" pitchFamily="18" charset="0"/>
            </a:endParaRPr>
          </a:p>
          <a:p>
            <a:pPr lvl="2" algn="just" eaLnBrk="1" hangingPunct="1"/>
            <a:r>
              <a:rPr lang="zh-CN" altLang="en-US" sz="3000" dirty="0" smtClean="0">
                <a:latin typeface="Times New Roman" pitchFamily="18" charset="0"/>
              </a:rPr>
              <a:t>鼓音</a:t>
            </a:r>
          </a:p>
          <a:p>
            <a:pPr lvl="3" algn="just" eaLnBrk="1" hangingPunct="1"/>
            <a:r>
              <a:rPr lang="zh-CN" altLang="en-US" sz="2800" dirty="0" smtClean="0">
                <a:latin typeface="Times New Roman" pitchFamily="18" charset="0"/>
                <a:ea typeface="华文新魏" pitchFamily="2" charset="-122"/>
              </a:rPr>
              <a:t>胃泡区、腹部等</a:t>
            </a:r>
          </a:p>
          <a:p>
            <a:pPr lvl="2" algn="just" eaLnBrk="1" hangingPunct="1"/>
            <a:r>
              <a:rPr lang="zh-CN" altLang="en-US" sz="3000" dirty="0" smtClean="0">
                <a:latin typeface="Times New Roman" pitchFamily="18" charset="0"/>
              </a:rPr>
              <a:t>过清音</a:t>
            </a:r>
          </a:p>
          <a:p>
            <a:pPr lvl="3" algn="just" eaLnBrk="1" hangingPunct="1"/>
            <a:r>
              <a:rPr lang="zh-CN" altLang="en-US" sz="2800" dirty="0" smtClean="0">
                <a:latin typeface="Times New Roman" pitchFamily="18" charset="0"/>
                <a:ea typeface="华文新魏" pitchFamily="2" charset="-122"/>
              </a:rPr>
              <a:t>肺气肿</a:t>
            </a:r>
            <a:endParaRPr lang="zh-CN" altLang="en-US" sz="20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（三）叩诊</a:t>
            </a:r>
            <a:endParaRPr lang="zh-CN" altLang="en-US" dirty="0"/>
          </a:p>
        </p:txBody>
      </p:sp>
      <p:sp>
        <p:nvSpPr>
          <p:cNvPr id="3" name="内容占位符 2"/>
          <p:cNvSpPr>
            <a:spLocks noGrp="1"/>
          </p:cNvSpPr>
          <p:nvPr>
            <p:ph idx="1"/>
          </p:nvPr>
        </p:nvSpPr>
        <p:spPr/>
        <p:txBody>
          <a:bodyPr/>
          <a:lstStyle/>
          <a:p>
            <a:pPr marL="342900" indent="-342900" algn="l" rtl="0" eaLnBrk="1" fontAlgn="base" hangingPunct="1">
              <a:spcBef>
                <a:spcPct val="20000"/>
              </a:spcBef>
              <a:spcAft>
                <a:spcPct val="0"/>
              </a:spcAft>
              <a:buClr>
                <a:schemeClr val="hlink"/>
              </a:buClr>
              <a:buFont typeface="Wingdings" pitchFamily="2" charset="2"/>
              <a:buChar char="v"/>
            </a:pPr>
            <a:r>
              <a:rPr lang="zh-CN" altLang="en-US" sz="3200" b="0" dirty="0" smtClean="0">
                <a:solidFill>
                  <a:schemeClr val="bg2">
                    <a:lumMod val="10000"/>
                  </a:schemeClr>
                </a:solidFill>
                <a:latin typeface="+mn-lt"/>
                <a:ea typeface="+mn-ea"/>
                <a:cs typeface="+mn-cs"/>
              </a:rPr>
              <a:t>叩诊注意事项</a:t>
            </a:r>
            <a:endParaRPr lang="en-US" altLang="zh-CN" sz="3200" b="0" dirty="0" smtClean="0">
              <a:solidFill>
                <a:schemeClr val="bg2">
                  <a:lumMod val="10000"/>
                </a:schemeClr>
              </a:solidFill>
              <a:latin typeface="+mn-lt"/>
              <a:ea typeface="+mn-ea"/>
              <a:cs typeface="+mn-cs"/>
            </a:endParaRPr>
          </a:p>
          <a:p>
            <a:pPr lvl="1" eaLnBrk="1" hangingPunct="1"/>
            <a:r>
              <a:rPr lang="zh-CN" altLang="en-US" dirty="0" smtClean="0"/>
              <a:t>环境安静</a:t>
            </a:r>
          </a:p>
          <a:p>
            <a:pPr lvl="1" eaLnBrk="1" hangingPunct="1"/>
            <a:r>
              <a:rPr lang="zh-CN" altLang="en-US" dirty="0" smtClean="0"/>
              <a:t>充分暴露、肌肉放松</a:t>
            </a:r>
          </a:p>
          <a:p>
            <a:pPr lvl="1" eaLnBrk="1" hangingPunct="1"/>
            <a:r>
              <a:rPr lang="zh-CN" altLang="en-US" dirty="0" smtClean="0"/>
              <a:t>对称部位比较</a:t>
            </a:r>
          </a:p>
          <a:p>
            <a:pPr lvl="1" eaLnBrk="1" hangingPunct="1"/>
            <a:r>
              <a:rPr lang="zh-CN" altLang="en-US" dirty="0" smtClean="0"/>
              <a:t>叩诊音与振动感相结合</a:t>
            </a:r>
            <a:endParaRPr lang="zh-CN" altLang="en-US" sz="3200" b="0" dirty="0" smtClean="0">
              <a:solidFill>
                <a:schemeClr val="bg2">
                  <a:lumMod val="10000"/>
                </a:schemeClr>
              </a:solidFill>
              <a:latin typeface="+mn-lt"/>
              <a:ea typeface="+mn-ea"/>
              <a:cs typeface="+mn-cs"/>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（四）听诊</a:t>
            </a:r>
            <a:endParaRPr lang="zh-CN" altLang="en-US" dirty="0"/>
          </a:p>
        </p:txBody>
      </p:sp>
      <p:sp>
        <p:nvSpPr>
          <p:cNvPr id="3" name="内容占位符 2"/>
          <p:cNvSpPr>
            <a:spLocks noGrp="1"/>
          </p:cNvSpPr>
          <p:nvPr>
            <p:ph idx="1"/>
          </p:nvPr>
        </p:nvSpPr>
        <p:spPr>
          <a:xfrm>
            <a:off x="304800" y="1214422"/>
            <a:ext cx="6124588" cy="5033978"/>
          </a:xfrm>
        </p:spPr>
        <p:txBody>
          <a:bodyPr/>
          <a:lstStyle/>
          <a:p>
            <a:pPr eaLnBrk="1" hangingPunct="1"/>
            <a:r>
              <a:rPr lang="zh-CN" altLang="en-US" dirty="0" smtClean="0">
                <a:latin typeface="Times New Roman" pitchFamily="18" charset="0"/>
              </a:rPr>
              <a:t>概念</a:t>
            </a:r>
            <a:r>
              <a:rPr lang="zh-CN" altLang="en-US" dirty="0" smtClean="0"/>
              <a:t> </a:t>
            </a:r>
            <a:endParaRPr lang="en-US" altLang="zh-CN" dirty="0" smtClean="0"/>
          </a:p>
          <a:p>
            <a:pPr lvl="1" eaLnBrk="1" hangingPunct="1"/>
            <a:r>
              <a:rPr dirty="0">
                <a:latin typeface="Times New Roman" pitchFamily="18" charset="0"/>
                <a:ea typeface="隶书" pitchFamily="49" charset="-122"/>
              </a:rPr>
              <a:t>用</a:t>
            </a:r>
            <a:r>
              <a:rPr dirty="0">
                <a:solidFill>
                  <a:srgbClr val="C00000"/>
                </a:solidFill>
                <a:latin typeface="Times New Roman" pitchFamily="18" charset="0"/>
                <a:ea typeface="隶书" pitchFamily="49" charset="-122"/>
              </a:rPr>
              <a:t>耳</a:t>
            </a:r>
            <a:r>
              <a:rPr dirty="0">
                <a:latin typeface="Times New Roman" pitchFamily="18" charset="0"/>
                <a:ea typeface="隶书" pitchFamily="49" charset="-122"/>
              </a:rPr>
              <a:t>直接或借助</a:t>
            </a:r>
            <a:r>
              <a:rPr dirty="0">
                <a:solidFill>
                  <a:srgbClr val="C00000"/>
                </a:solidFill>
                <a:latin typeface="Times New Roman" pitchFamily="18" charset="0"/>
                <a:ea typeface="隶书" pitchFamily="49" charset="-122"/>
              </a:rPr>
              <a:t>听诊器</a:t>
            </a:r>
            <a:r>
              <a:rPr dirty="0">
                <a:latin typeface="Times New Roman" pitchFamily="18" charset="0"/>
                <a:ea typeface="隶书" pitchFamily="49" charset="-122"/>
              </a:rPr>
              <a:t>听取身体各部发出的声音</a:t>
            </a:r>
          </a:p>
          <a:p>
            <a:pPr eaLnBrk="1" hangingPunct="1"/>
            <a:r>
              <a:rPr lang="zh-CN" altLang="en-US" dirty="0" smtClean="0">
                <a:latin typeface="Times New Roman" pitchFamily="18" charset="0"/>
              </a:rPr>
              <a:t>适用范围</a:t>
            </a:r>
            <a:r>
              <a:rPr lang="zh-CN" altLang="en-US" dirty="0" smtClean="0"/>
              <a:t> </a:t>
            </a:r>
          </a:p>
          <a:p>
            <a:pPr eaLnBrk="1" hangingPunct="1"/>
            <a:r>
              <a:rPr lang="zh-CN" altLang="en-US" dirty="0" smtClean="0">
                <a:latin typeface="Times New Roman" pitchFamily="18" charset="0"/>
              </a:rPr>
              <a:t>方法</a:t>
            </a:r>
            <a:r>
              <a:rPr lang="zh-CN" altLang="en-US" dirty="0" smtClean="0"/>
              <a:t> </a:t>
            </a:r>
          </a:p>
          <a:p>
            <a:pPr lvl="1" eaLnBrk="1" hangingPunct="1"/>
            <a:r>
              <a:rPr dirty="0"/>
              <a:t>直接听诊法</a:t>
            </a:r>
          </a:p>
          <a:p>
            <a:pPr lvl="1" eaLnBrk="1" hangingPunct="1"/>
            <a:r>
              <a:rPr dirty="0"/>
              <a:t>间接听诊法</a:t>
            </a:r>
          </a:p>
          <a:p>
            <a:pPr eaLnBrk="1" hangingPunct="1"/>
            <a:r>
              <a:rPr lang="zh-CN" altLang="en-US" dirty="0" smtClean="0">
                <a:latin typeface="Times New Roman" pitchFamily="18" charset="0"/>
              </a:rPr>
              <a:t>注意事项</a:t>
            </a:r>
            <a:r>
              <a:rPr lang="zh-CN" altLang="en-US" dirty="0" smtClean="0"/>
              <a:t> </a:t>
            </a:r>
          </a:p>
          <a:p>
            <a:pPr lvl="1" eaLnBrk="1" hangingPunct="1"/>
            <a:r>
              <a:rPr dirty="0" smtClean="0"/>
              <a:t>听诊器的使用</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4" descr="J0212125"/>
          <p:cNvPicPr>
            <a:picLocks noChangeAspect="1" noChangeArrowheads="1"/>
          </p:cNvPicPr>
          <p:nvPr/>
        </p:nvPicPr>
        <p:blipFill>
          <a:blip r:embed="rId2"/>
          <a:srcRect/>
          <a:stretch>
            <a:fillRect/>
          </a:stretch>
        </p:blipFill>
        <p:spPr bwMode="auto">
          <a:xfrm>
            <a:off x="7715272" y="1785926"/>
            <a:ext cx="905047" cy="1314447"/>
          </a:xfrm>
          <a:prstGeom prst="rect">
            <a:avLst/>
          </a:prstGeom>
          <a:noFill/>
          <a:ln w="9525">
            <a:noFill/>
            <a:miter lim="800000"/>
            <a:headEnd/>
            <a:tailEnd/>
          </a:ln>
        </p:spPr>
      </p:pic>
      <p:pic>
        <p:nvPicPr>
          <p:cNvPr id="6" name="Picture 5" descr="听诊器"/>
          <p:cNvPicPr>
            <a:picLocks noChangeAspect="1" noChangeArrowheads="1"/>
          </p:cNvPicPr>
          <p:nvPr/>
        </p:nvPicPr>
        <p:blipFill>
          <a:blip r:embed="rId3"/>
          <a:srcRect/>
          <a:stretch>
            <a:fillRect/>
          </a:stretch>
        </p:blipFill>
        <p:spPr bwMode="auto">
          <a:xfrm>
            <a:off x="3929058" y="4071942"/>
            <a:ext cx="2246956" cy="166131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（五）嗅诊</a:t>
            </a:r>
            <a:endParaRPr lang="zh-CN" altLang="en-US" dirty="0"/>
          </a:p>
        </p:txBody>
      </p:sp>
      <p:sp>
        <p:nvSpPr>
          <p:cNvPr id="3" name="内容占位符 2"/>
          <p:cNvSpPr>
            <a:spLocks noGrp="1"/>
          </p:cNvSpPr>
          <p:nvPr>
            <p:ph idx="1"/>
          </p:nvPr>
        </p:nvSpPr>
        <p:spPr/>
        <p:txBody>
          <a:bodyPr/>
          <a:lstStyle/>
          <a:p>
            <a:r>
              <a:rPr lang="zh-CN" altLang="en-US" dirty="0" smtClean="0"/>
              <a:t>概念</a:t>
            </a:r>
            <a:endParaRPr lang="en-US" altLang="zh-CN" dirty="0" smtClean="0"/>
          </a:p>
          <a:p>
            <a:pPr lvl="1"/>
            <a:r>
              <a:rPr dirty="0" smtClean="0">
                <a:latin typeface="华文楷体" pitchFamily="2" charset="-122"/>
                <a:ea typeface="华文楷体" pitchFamily="2" charset="-122"/>
              </a:rPr>
              <a:t>通过</a:t>
            </a:r>
            <a:r>
              <a:rPr b="1" dirty="0" smtClean="0">
                <a:solidFill>
                  <a:srgbClr val="C00000"/>
                </a:solidFill>
                <a:latin typeface="华文楷体" pitchFamily="2" charset="-122"/>
                <a:ea typeface="华文楷体" pitchFamily="2" charset="-122"/>
              </a:rPr>
              <a:t>嗅觉</a:t>
            </a:r>
            <a:r>
              <a:rPr dirty="0" smtClean="0">
                <a:latin typeface="华文楷体" pitchFamily="2" charset="-122"/>
                <a:ea typeface="华文楷体" pitchFamily="2" charset="-122"/>
              </a:rPr>
              <a:t>辨别发自被评估者的各种气味及与其健康状况的关系</a:t>
            </a:r>
            <a:endParaRPr lang="en-US" altLang="zh-CN" dirty="0">
              <a:latin typeface="华文楷体" pitchFamily="2" charset="-122"/>
              <a:ea typeface="华文楷体" pitchFamily="2" charset="-122"/>
            </a:endParaRPr>
          </a:p>
          <a:p>
            <a:pPr lvl="1"/>
            <a:r>
              <a:rPr dirty="0" smtClean="0"/>
              <a:t>不同疾病造成气味的性质与特点完全不同，嗅诊可提供重要而有意义的诊断线索</a:t>
            </a:r>
            <a:endParaRPr lang="en-US" altLang="zh-CN" dirty="0" smtClean="0"/>
          </a:p>
          <a:p>
            <a:r>
              <a:rPr lang="zh-CN" altLang="en-US" dirty="0" smtClean="0"/>
              <a:t>方法</a:t>
            </a:r>
            <a:endParaRPr lang="en-US" altLang="zh-CN" dirty="0" smtClean="0"/>
          </a:p>
          <a:p>
            <a:pPr lvl="1"/>
            <a:r>
              <a:rPr altLang="en-US" dirty="0" smtClean="0"/>
              <a:t>轻轻扇向鼻部</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5" descr="嗅诊1"/>
          <p:cNvPicPr>
            <a:picLocks noChangeAspect="1" noChangeArrowheads="1"/>
          </p:cNvPicPr>
          <p:nvPr/>
        </p:nvPicPr>
        <p:blipFill>
          <a:blip r:embed="rId2"/>
          <a:srcRect/>
          <a:stretch>
            <a:fillRect/>
          </a:stretch>
        </p:blipFill>
        <p:spPr bwMode="auto">
          <a:xfrm>
            <a:off x="3786182" y="4357694"/>
            <a:ext cx="1393029" cy="185737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200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（五）嗅诊</a:t>
            </a:r>
            <a:endParaRPr lang="zh-CN" altLang="en-US" dirty="0"/>
          </a:p>
        </p:txBody>
      </p:sp>
      <p:sp>
        <p:nvSpPr>
          <p:cNvPr id="3" name="内容占位符 2"/>
          <p:cNvSpPr>
            <a:spLocks noGrp="1"/>
          </p:cNvSpPr>
          <p:nvPr>
            <p:ph idx="1"/>
          </p:nvPr>
        </p:nvSpPr>
        <p:spPr/>
        <p:txBody>
          <a:bodyPr/>
          <a:lstStyle/>
          <a:p>
            <a:r>
              <a:rPr lang="zh-CN" altLang="en-US" dirty="0" smtClean="0"/>
              <a:t>常见异常</a:t>
            </a:r>
            <a:endParaRPr lang="en-US" altLang="zh-CN" dirty="0" smtClean="0"/>
          </a:p>
          <a:p>
            <a:pPr lvl="1"/>
            <a:r>
              <a:rPr dirty="0"/>
              <a:t>呼吸气味</a:t>
            </a:r>
            <a:r>
              <a:rPr dirty="0" smtClean="0"/>
              <a:t>异常</a:t>
            </a:r>
            <a:endParaRPr lang="en-US" dirty="0" smtClean="0"/>
          </a:p>
          <a:p>
            <a:pPr lvl="2"/>
            <a:r>
              <a:rPr dirty="0" smtClean="0"/>
              <a:t>刺激性大蒜味：</a:t>
            </a:r>
            <a:r>
              <a:rPr dirty="0" smtClean="0">
                <a:solidFill>
                  <a:srgbClr val="0070C0"/>
                </a:solidFill>
              </a:rPr>
              <a:t>有机磷中毒者</a:t>
            </a:r>
            <a:endParaRPr lang="en-US" dirty="0" smtClean="0">
              <a:solidFill>
                <a:srgbClr val="0070C0"/>
              </a:solidFill>
            </a:endParaRPr>
          </a:p>
          <a:p>
            <a:pPr lvl="2"/>
            <a:r>
              <a:rPr dirty="0" smtClean="0"/>
              <a:t>烂苹果味：</a:t>
            </a:r>
            <a:r>
              <a:rPr dirty="0">
                <a:solidFill>
                  <a:srgbClr val="0070C0"/>
                </a:solidFill>
              </a:rPr>
              <a:t>糖尿病酮症酸中毒患者</a:t>
            </a:r>
            <a:endParaRPr lang="en-US" dirty="0">
              <a:solidFill>
                <a:srgbClr val="0070C0"/>
              </a:solidFill>
            </a:endParaRPr>
          </a:p>
          <a:p>
            <a:pPr lvl="2"/>
            <a:r>
              <a:rPr dirty="0" smtClean="0"/>
              <a:t>氨味：</a:t>
            </a:r>
            <a:r>
              <a:rPr dirty="0">
                <a:solidFill>
                  <a:srgbClr val="0070C0"/>
                </a:solidFill>
              </a:rPr>
              <a:t>尿毒症者</a:t>
            </a:r>
            <a:endParaRPr lang="en-US" dirty="0">
              <a:solidFill>
                <a:srgbClr val="0070C0"/>
              </a:solidFill>
            </a:endParaRPr>
          </a:p>
          <a:p>
            <a:pPr lvl="2"/>
            <a:r>
              <a:rPr dirty="0" smtClean="0"/>
              <a:t>肝腥味：</a:t>
            </a:r>
            <a:r>
              <a:rPr dirty="0" smtClean="0">
                <a:solidFill>
                  <a:srgbClr val="0070C0"/>
                </a:solidFill>
              </a:rPr>
              <a:t>肝性昏迷患者</a:t>
            </a:r>
            <a:endParaRPr lang="en-US" dirty="0" smtClean="0">
              <a:solidFill>
                <a:srgbClr val="0070C0"/>
              </a:solidFill>
            </a:endParaRPr>
          </a:p>
          <a:p>
            <a:pPr lvl="1"/>
            <a:r>
              <a:rPr dirty="0" smtClean="0"/>
              <a:t>痰液气味异常</a:t>
            </a:r>
            <a:endParaRPr lang="en-US" dirty="0" smtClean="0"/>
          </a:p>
          <a:p>
            <a:pPr lvl="2"/>
            <a:r>
              <a:rPr dirty="0" smtClean="0"/>
              <a:t>血腥味：</a:t>
            </a:r>
            <a:r>
              <a:rPr dirty="0">
                <a:solidFill>
                  <a:srgbClr val="0070C0"/>
                </a:solidFill>
              </a:rPr>
              <a:t>大量咯血者</a:t>
            </a:r>
            <a:endParaRPr lang="en-US" dirty="0">
              <a:solidFill>
                <a:srgbClr val="0070C0"/>
              </a:solidFill>
            </a:endParaRPr>
          </a:p>
          <a:p>
            <a:pPr lvl="2"/>
            <a:r>
              <a:rPr dirty="0" smtClean="0"/>
              <a:t>恶臭味：</a:t>
            </a:r>
            <a:r>
              <a:rPr dirty="0">
                <a:solidFill>
                  <a:srgbClr val="0070C0"/>
                </a:solidFill>
              </a:rPr>
              <a:t>厌氧菌感染</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zh-CN" altLang="zh-CN" dirty="0"/>
              <a:t>一、身体评估的目的与注意事项</a:t>
            </a:r>
            <a:endParaRPr lang="zh-CN" altLang="en-US" dirty="0" smtClean="0">
              <a:latin typeface="Times New Roman" pitchFamily="18" charset="0"/>
            </a:endParaRPr>
          </a:p>
        </p:txBody>
      </p:sp>
      <p:sp>
        <p:nvSpPr>
          <p:cNvPr id="34819" name="Rectangle 3"/>
          <p:cNvSpPr>
            <a:spLocks noGrp="1" noChangeArrowheads="1"/>
          </p:cNvSpPr>
          <p:nvPr>
            <p:ph type="body" idx="1"/>
          </p:nvPr>
        </p:nvSpPr>
        <p:spPr/>
        <p:txBody>
          <a:bodyPr/>
          <a:lstStyle/>
          <a:p>
            <a:pPr eaLnBrk="1" hangingPunct="1"/>
            <a:r>
              <a:rPr lang="zh-CN" altLang="en-US" dirty="0" smtClean="0"/>
              <a:t>身体评估</a:t>
            </a:r>
            <a:endParaRPr lang="en-US" altLang="zh-CN" dirty="0" smtClean="0"/>
          </a:p>
          <a:p>
            <a:pPr eaLnBrk="1" hangingPunct="1"/>
            <a:endParaRPr lang="en-US" altLang="zh-CN" dirty="0"/>
          </a:p>
          <a:p>
            <a:pPr eaLnBrk="1" hangingPunct="1"/>
            <a:endParaRPr lang="en-US" altLang="zh-CN" dirty="0" smtClean="0"/>
          </a:p>
          <a:p>
            <a:pPr eaLnBrk="1" hangingPunct="1"/>
            <a:endParaRPr lang="en-US" altLang="zh-CN" dirty="0"/>
          </a:p>
          <a:p>
            <a:pPr eaLnBrk="1" hangingPunct="1"/>
            <a:endParaRPr lang="en-US" altLang="zh-CN" dirty="0" smtClean="0"/>
          </a:p>
          <a:p>
            <a:pPr eaLnBrk="1" hangingPunct="1"/>
            <a:endParaRPr lang="en-US" altLang="zh-CN" dirty="0"/>
          </a:p>
          <a:p>
            <a:pPr lvl="1" eaLnBrk="1" hangingPunct="1"/>
            <a:r>
              <a:rPr lang="zh-CN" altLang="zh-CN" dirty="0" smtClean="0"/>
              <a:t>目的</a:t>
            </a:r>
            <a:endParaRPr lang="en-US" altLang="zh-CN" dirty="0" smtClean="0"/>
          </a:p>
          <a:p>
            <a:pPr lvl="2" eaLnBrk="1" hangingPunct="1"/>
            <a:r>
              <a:rPr lang="zh-CN" altLang="zh-CN" dirty="0" smtClean="0"/>
              <a:t>进一步</a:t>
            </a:r>
            <a:r>
              <a:rPr lang="zh-CN" altLang="zh-CN" dirty="0"/>
              <a:t>验证问诊中所获得</a:t>
            </a:r>
            <a:r>
              <a:rPr lang="zh-CN" altLang="zh-CN" dirty="0" smtClean="0"/>
              <a:t>的</a:t>
            </a:r>
            <a:r>
              <a:rPr lang="zh-CN" altLang="en-US" dirty="0" smtClean="0"/>
              <a:t>资料</a:t>
            </a:r>
            <a:endParaRPr lang="en-US" altLang="zh-CN" dirty="0" smtClean="0"/>
          </a:p>
          <a:p>
            <a:pPr lvl="2" eaLnBrk="1" hangingPunct="1"/>
            <a:r>
              <a:rPr lang="zh-CN" altLang="en-US" dirty="0" smtClean="0"/>
              <a:t>发</a:t>
            </a:r>
            <a:r>
              <a:rPr lang="zh-CN" altLang="zh-CN" dirty="0" smtClean="0"/>
              <a:t>现</a:t>
            </a:r>
            <a:r>
              <a:rPr lang="zh-CN" altLang="zh-CN" dirty="0"/>
              <a:t>患者可能存在的异常</a:t>
            </a:r>
            <a:r>
              <a:rPr lang="zh-CN" altLang="zh-CN" dirty="0" smtClean="0"/>
              <a:t>体征</a:t>
            </a:r>
            <a:endParaRPr lang="en-US" altLang="zh-CN" dirty="0" smtClean="0"/>
          </a:p>
          <a:p>
            <a:pPr eaLnBrk="1" hangingPunct="1"/>
            <a:endParaRPr lang="en-US" altLang="zh-CN" dirty="0" smtClean="0"/>
          </a:p>
          <a:p>
            <a:pPr eaLnBrk="1" hangingPunct="1"/>
            <a:endParaRPr lang="en-US" altLang="zh-CN" dirty="0" smtClean="0"/>
          </a:p>
          <a:p>
            <a:pPr eaLnBrk="1" hangingPunct="1"/>
            <a:endParaRPr lang="en-US" altLang="zh-CN" dirty="0" smtClean="0"/>
          </a:p>
          <a:p>
            <a:pPr eaLnBrk="1" hangingPunct="1"/>
            <a:endParaRPr lang="en-US" altLang="zh-CN" dirty="0" smtClean="0"/>
          </a:p>
          <a:p>
            <a:pPr eaLnBrk="1" hangingPunct="1"/>
            <a:endParaRPr lang="en-US" altLang="zh-CN" dirty="0" smtClean="0"/>
          </a:p>
          <a:p>
            <a:pPr eaLnBrk="1" hangingPunct="1"/>
            <a:endParaRPr lang="en-US" altLang="zh-CN" dirty="0" smtClean="0"/>
          </a:p>
          <a:p>
            <a:pPr eaLnBrk="1" hangingPunct="1"/>
            <a:endParaRPr lang="zh-CN" altLang="en-US" dirty="0" smtClean="0"/>
          </a:p>
        </p:txBody>
      </p:sp>
      <p:pic>
        <p:nvPicPr>
          <p:cNvPr id="4" name="图片 9" descr="叩诊锤.jpg"/>
          <p:cNvPicPr>
            <a:picLocks noChangeAspect="1"/>
          </p:cNvPicPr>
          <p:nvPr/>
        </p:nvPicPr>
        <p:blipFill>
          <a:blip r:embed="rId3"/>
          <a:srcRect/>
          <a:stretch>
            <a:fillRect/>
          </a:stretch>
        </p:blipFill>
        <p:spPr bwMode="auto">
          <a:xfrm>
            <a:off x="2000232" y="3571876"/>
            <a:ext cx="642942" cy="938585"/>
          </a:xfrm>
          <a:prstGeom prst="rect">
            <a:avLst/>
          </a:prstGeom>
          <a:noFill/>
          <a:ln w="9525">
            <a:noFill/>
            <a:miter lim="800000"/>
            <a:headEnd/>
            <a:tailEnd/>
          </a:ln>
        </p:spPr>
      </p:pic>
      <p:pic>
        <p:nvPicPr>
          <p:cNvPr id="5" name="图片 11" descr="听诊器模式图.jpg"/>
          <p:cNvPicPr>
            <a:picLocks noChangeAspect="1"/>
          </p:cNvPicPr>
          <p:nvPr/>
        </p:nvPicPr>
        <p:blipFill>
          <a:blip r:embed="rId4" cstate="screen"/>
          <a:srcRect/>
          <a:stretch>
            <a:fillRect/>
          </a:stretch>
        </p:blipFill>
        <p:spPr bwMode="auto">
          <a:xfrm>
            <a:off x="3418179" y="3547886"/>
            <a:ext cx="2628236" cy="1297284"/>
          </a:xfrm>
          <a:prstGeom prst="rect">
            <a:avLst/>
          </a:prstGeom>
          <a:noFill/>
          <a:ln w="9525">
            <a:noFill/>
            <a:miter lim="800000"/>
            <a:headEnd/>
            <a:tailEnd/>
          </a:ln>
        </p:spPr>
      </p:pic>
      <p:pic>
        <p:nvPicPr>
          <p:cNvPr id="6" name="Picture 50" descr="直尺"/>
          <p:cNvPicPr>
            <a:picLocks noChangeAspect="1" noChangeArrowheads="1"/>
          </p:cNvPicPr>
          <p:nvPr/>
        </p:nvPicPr>
        <p:blipFill>
          <a:blip r:embed="rId5" cstate="screen"/>
          <a:srcRect/>
          <a:stretch>
            <a:fillRect/>
          </a:stretch>
        </p:blipFill>
        <p:spPr bwMode="auto">
          <a:xfrm>
            <a:off x="6438920" y="3965583"/>
            <a:ext cx="850900" cy="125413"/>
          </a:xfrm>
          <a:prstGeom prst="rect">
            <a:avLst/>
          </a:prstGeom>
          <a:noFill/>
          <a:ln w="9525">
            <a:noFill/>
            <a:miter lim="800000"/>
            <a:headEnd/>
            <a:tailEnd/>
          </a:ln>
        </p:spPr>
      </p:pic>
      <p:pic>
        <p:nvPicPr>
          <p:cNvPr id="7" name="Picture 51" descr="皮尺"/>
          <p:cNvPicPr>
            <a:picLocks noChangeAspect="1" noChangeArrowheads="1"/>
          </p:cNvPicPr>
          <p:nvPr/>
        </p:nvPicPr>
        <p:blipFill>
          <a:blip r:embed="rId6" cstate="screen"/>
          <a:srcRect/>
          <a:stretch>
            <a:fillRect/>
          </a:stretch>
        </p:blipFill>
        <p:spPr bwMode="auto">
          <a:xfrm>
            <a:off x="6286520" y="3508383"/>
            <a:ext cx="1065213" cy="233363"/>
          </a:xfrm>
          <a:prstGeom prst="rect">
            <a:avLst/>
          </a:prstGeom>
          <a:noFill/>
          <a:ln w="9525">
            <a:noFill/>
            <a:miter lim="800000"/>
            <a:headEnd/>
            <a:tailEnd/>
          </a:ln>
        </p:spPr>
      </p:pic>
      <p:pic>
        <p:nvPicPr>
          <p:cNvPr id="8" name="Picture 52" descr="手电"/>
          <p:cNvPicPr>
            <a:picLocks noChangeAspect="1" noChangeArrowheads="1"/>
          </p:cNvPicPr>
          <p:nvPr/>
        </p:nvPicPr>
        <p:blipFill>
          <a:blip r:embed="rId7" cstate="screen"/>
          <a:srcRect/>
          <a:stretch>
            <a:fillRect/>
          </a:stretch>
        </p:blipFill>
        <p:spPr bwMode="auto">
          <a:xfrm>
            <a:off x="6210320" y="4346583"/>
            <a:ext cx="1219200" cy="225425"/>
          </a:xfrm>
          <a:prstGeom prst="rect">
            <a:avLst/>
          </a:prstGeom>
          <a:noFill/>
          <a:ln w="9525">
            <a:noFill/>
            <a:miter lim="800000"/>
            <a:headEnd/>
            <a:tailEnd/>
          </a:ln>
        </p:spPr>
      </p:pic>
      <p:sp>
        <p:nvSpPr>
          <p:cNvPr id="9" name="Text Box 4"/>
          <p:cNvSpPr txBox="1">
            <a:spLocks noChangeArrowheads="1"/>
          </p:cNvSpPr>
          <p:nvPr/>
        </p:nvSpPr>
        <p:spPr bwMode="auto">
          <a:xfrm>
            <a:off x="1000100" y="1879602"/>
            <a:ext cx="2247900" cy="1406522"/>
          </a:xfrm>
          <a:prstGeom prst="rect">
            <a:avLst/>
          </a:prstGeom>
          <a:noFill/>
          <a:ln w="28575">
            <a:solidFill>
              <a:srgbClr val="0000FF"/>
            </a:solidFill>
            <a:miter lim="800000"/>
            <a:headEnd/>
            <a:tailEnd/>
          </a:ln>
        </p:spPr>
        <p:txBody>
          <a:bodyPr/>
          <a:lstStyle/>
          <a:p>
            <a:pPr algn="ctr" eaLnBrk="0" hangingPunct="0">
              <a:defRPr/>
            </a:pPr>
            <a:r>
              <a:rPr kumimoji="0" lang="zh-CN" altLang="en-US" sz="2800" b="1" dirty="0">
                <a:solidFill>
                  <a:srgbClr val="003399"/>
                </a:solidFill>
                <a:effectLst>
                  <a:outerShdw blurRad="38100" dist="38100" dir="2700000" algn="tl">
                    <a:srgbClr val="FFFFFF"/>
                  </a:outerShdw>
                </a:effectLst>
                <a:latin typeface="隶书" pitchFamily="49" charset="-122"/>
                <a:ea typeface="隶书" pitchFamily="49" charset="-122"/>
              </a:rPr>
              <a:t>用自己的感官或传统的工具</a:t>
            </a:r>
          </a:p>
        </p:txBody>
      </p:sp>
      <p:sp>
        <p:nvSpPr>
          <p:cNvPr id="10" name="AutoShape 5"/>
          <p:cNvSpPr>
            <a:spLocks noChangeArrowheads="1"/>
          </p:cNvSpPr>
          <p:nvPr/>
        </p:nvSpPr>
        <p:spPr bwMode="auto">
          <a:xfrm>
            <a:off x="3481398" y="2489202"/>
            <a:ext cx="2590800" cy="395287"/>
          </a:xfrm>
          <a:prstGeom prst="rightArrow">
            <a:avLst>
              <a:gd name="adj1" fmla="val 50000"/>
              <a:gd name="adj2" fmla="val 163856"/>
            </a:avLst>
          </a:prstGeom>
          <a:solidFill>
            <a:srgbClr val="003399"/>
          </a:solidFill>
          <a:ln>
            <a:solidFill>
              <a:srgbClr val="0000FF"/>
            </a:solidFill>
            <a:headEnd/>
            <a:tailEnd/>
          </a:ln>
        </p:spPr>
        <p:style>
          <a:lnRef idx="1">
            <a:schemeClr val="accent1"/>
          </a:lnRef>
          <a:fillRef idx="1001">
            <a:schemeClr val="dk2"/>
          </a:fillRef>
          <a:effectRef idx="2">
            <a:schemeClr val="accent1"/>
          </a:effectRef>
          <a:fontRef idx="minor">
            <a:schemeClr val="lt1"/>
          </a:fontRef>
        </p:style>
        <p:txBody>
          <a:bodyPr/>
          <a:lstStyle/>
          <a:p>
            <a:pPr>
              <a:defRPr/>
            </a:pPr>
            <a:endParaRPr lang="zh-CN" altLang="en-US"/>
          </a:p>
        </p:txBody>
      </p:sp>
      <p:sp>
        <p:nvSpPr>
          <p:cNvPr id="11" name="Text Box 6"/>
          <p:cNvSpPr txBox="1">
            <a:spLocks noChangeArrowheads="1"/>
          </p:cNvSpPr>
          <p:nvPr/>
        </p:nvSpPr>
        <p:spPr bwMode="auto">
          <a:xfrm>
            <a:off x="6215074" y="2071678"/>
            <a:ext cx="2071702" cy="1133469"/>
          </a:xfrm>
          <a:prstGeom prst="rect">
            <a:avLst/>
          </a:prstGeom>
          <a:noFill/>
          <a:ln w="28575">
            <a:solidFill>
              <a:srgbClr val="0000FF"/>
            </a:solidFill>
            <a:miter lim="800000"/>
            <a:headEnd/>
            <a:tailEnd/>
          </a:ln>
        </p:spPr>
        <p:txBody>
          <a:bodyPr/>
          <a:lstStyle/>
          <a:p>
            <a:pPr eaLnBrk="0" hangingPunct="0">
              <a:defRPr/>
            </a:pPr>
            <a:r>
              <a:rPr kumimoji="0" lang="zh-CN" altLang="en-US" sz="2800" b="1" dirty="0">
                <a:solidFill>
                  <a:srgbClr val="003399"/>
                </a:solidFill>
                <a:effectLst>
                  <a:outerShdw blurRad="38100" dist="38100" dir="2700000" algn="tl">
                    <a:srgbClr val="FFFFFF"/>
                  </a:outerShdw>
                </a:effectLst>
                <a:latin typeface="隶书" pitchFamily="49" charset="-122"/>
                <a:ea typeface="隶书" pitchFamily="49" charset="-122"/>
              </a:rPr>
              <a:t>找出</a:t>
            </a:r>
            <a:r>
              <a:rPr kumimoji="0" lang="zh-CN" altLang="en-US" sz="2800" b="1" dirty="0">
                <a:solidFill>
                  <a:srgbClr val="FF0066"/>
                </a:solidFill>
                <a:latin typeface="隶书" pitchFamily="49" charset="-122"/>
                <a:ea typeface="隶书" pitchFamily="49" charset="-122"/>
              </a:rPr>
              <a:t>正常</a:t>
            </a:r>
            <a:r>
              <a:rPr kumimoji="0" lang="zh-CN" altLang="en-US" sz="2800" b="1" dirty="0">
                <a:solidFill>
                  <a:srgbClr val="003399"/>
                </a:solidFill>
                <a:effectLst>
                  <a:outerShdw blurRad="38100" dist="38100" dir="2700000" algn="tl">
                    <a:srgbClr val="FFFFFF"/>
                  </a:outerShdw>
                </a:effectLst>
                <a:latin typeface="隶书" pitchFamily="49" charset="-122"/>
                <a:ea typeface="隶书" pitchFamily="49" charset="-122"/>
              </a:rPr>
              <a:t>或</a:t>
            </a:r>
            <a:r>
              <a:rPr kumimoji="0" lang="zh-CN" altLang="en-US" sz="2800" b="1" dirty="0">
                <a:solidFill>
                  <a:srgbClr val="FF0066"/>
                </a:solidFill>
                <a:latin typeface="隶书" pitchFamily="49" charset="-122"/>
                <a:ea typeface="隶书" pitchFamily="49" charset="-122"/>
              </a:rPr>
              <a:t>异常</a:t>
            </a:r>
            <a:r>
              <a:rPr kumimoji="0" lang="zh-CN" altLang="en-US" sz="2800" b="1" dirty="0">
                <a:solidFill>
                  <a:srgbClr val="003399"/>
                </a:solidFill>
                <a:effectLst>
                  <a:outerShdw blurRad="38100" dist="38100" dir="2700000" algn="tl">
                    <a:srgbClr val="FFFFFF"/>
                  </a:outerShdw>
                </a:effectLst>
                <a:latin typeface="隶书" pitchFamily="49" charset="-122"/>
                <a:ea typeface="隶书" pitchFamily="49" charset="-122"/>
              </a:rPr>
              <a:t>征象</a:t>
            </a:r>
          </a:p>
        </p:txBody>
      </p:sp>
      <p:sp>
        <p:nvSpPr>
          <p:cNvPr id="12" name="Rectangle 7"/>
          <p:cNvSpPr>
            <a:spLocks noChangeArrowheads="1"/>
          </p:cNvSpPr>
          <p:nvPr/>
        </p:nvSpPr>
        <p:spPr bwMode="auto">
          <a:xfrm>
            <a:off x="3643306" y="2000240"/>
            <a:ext cx="1676400" cy="554037"/>
          </a:xfrm>
          <a:prstGeom prst="rect">
            <a:avLst/>
          </a:prstGeom>
          <a:solidFill>
            <a:schemeClr val="bg1"/>
          </a:solidFill>
          <a:ln w="9525">
            <a:solidFill>
              <a:schemeClr val="bg1"/>
            </a:solidFill>
            <a:miter lim="800000"/>
            <a:headEnd/>
            <a:tailEnd/>
          </a:ln>
          <a:effectLst/>
        </p:spPr>
        <p:txBody>
          <a:bodyPr wrap="none" anchor="ctr"/>
          <a:lstStyle/>
          <a:p>
            <a:pPr algn="ctr" eaLnBrk="0" hangingPunct="0">
              <a:defRPr/>
            </a:pPr>
            <a:r>
              <a:rPr kumimoji="0" lang="zh-CN" altLang="en-US" sz="2800" dirty="0">
                <a:solidFill>
                  <a:srgbClr val="A50021"/>
                </a:solidFill>
                <a:effectLst>
                  <a:outerShdw blurRad="38100" dist="38100" dir="2700000" algn="tl">
                    <a:srgbClr val="C0C0C0"/>
                  </a:outerShdw>
                </a:effectLst>
                <a:latin typeface="Times New Roman" pitchFamily="18" charset="0"/>
                <a:ea typeface="华文新魏" pitchFamily="2" charset="-122"/>
              </a:rPr>
              <a:t>细致的观察</a:t>
            </a:r>
            <a:r>
              <a:rPr kumimoji="0" lang="zh-CN" altLang="en-US" sz="2400" dirty="0">
                <a:latin typeface="Times New Roman" pitchFamily="18" charset="0"/>
              </a:rPr>
              <a:t> </a:t>
            </a:r>
          </a:p>
        </p:txBody>
      </p:sp>
      <p:sp>
        <p:nvSpPr>
          <p:cNvPr id="13" name="Rectangle 8"/>
          <p:cNvSpPr>
            <a:spLocks noChangeArrowheads="1"/>
          </p:cNvSpPr>
          <p:nvPr/>
        </p:nvSpPr>
        <p:spPr bwMode="auto">
          <a:xfrm>
            <a:off x="3714744" y="2786058"/>
            <a:ext cx="1676400" cy="461962"/>
          </a:xfrm>
          <a:prstGeom prst="rect">
            <a:avLst/>
          </a:prstGeom>
          <a:solidFill>
            <a:schemeClr val="bg1"/>
          </a:solidFill>
          <a:ln w="9525">
            <a:solidFill>
              <a:schemeClr val="bg1"/>
            </a:solidFill>
            <a:miter lim="800000"/>
            <a:headEnd/>
            <a:tailEnd/>
          </a:ln>
          <a:effectLst/>
        </p:spPr>
        <p:txBody>
          <a:bodyPr wrap="none" anchor="ctr"/>
          <a:lstStyle/>
          <a:p>
            <a:pPr algn="ctr" eaLnBrk="0" hangingPunct="0">
              <a:defRPr/>
            </a:pPr>
            <a:r>
              <a:rPr kumimoji="0" lang="zh-CN" altLang="en-US" sz="2800" dirty="0">
                <a:solidFill>
                  <a:srgbClr val="A50021"/>
                </a:solidFill>
                <a:effectLst>
                  <a:outerShdw blurRad="38100" dist="38100" dir="2700000" algn="tl">
                    <a:srgbClr val="C0C0C0"/>
                  </a:outerShdw>
                </a:effectLst>
                <a:latin typeface="Times New Roman" pitchFamily="18" charset="0"/>
                <a:ea typeface="华文新魏" pitchFamily="2" charset="-122"/>
              </a:rPr>
              <a:t>系统的检查</a:t>
            </a:r>
            <a:r>
              <a:rPr kumimoji="0" lang="zh-CN" altLang="en-US" sz="1600" dirty="0">
                <a:solidFill>
                  <a:srgbClr val="FF99FF"/>
                </a:solidFill>
                <a:latin typeface="Times New Roman" pitchFamily="18"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dissolv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0-#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childTnLst>
                          </p:cTn>
                        </p:par>
                        <p:par>
                          <p:cTn id="35" fill="hold">
                            <p:stCondLst>
                              <p:cond delay="500"/>
                            </p:stCondLst>
                            <p:childTnLst>
                              <p:par>
                                <p:cTn id="36" presetID="9" presetClass="entr" presetSubtype="0" fill="hold" grpId="0" nodeType="afterEffect">
                                  <p:stCondLst>
                                    <p:cond delay="1000"/>
                                  </p:stCondLst>
                                  <p:childTnLst>
                                    <p:set>
                                      <p:cBhvr>
                                        <p:cTn id="37" dur="1" fill="hold">
                                          <p:stCondLst>
                                            <p:cond delay="0"/>
                                          </p:stCondLst>
                                        </p:cTn>
                                        <p:tgtEl>
                                          <p:spTgt spid="13"/>
                                        </p:tgtEl>
                                        <p:attrNameLst>
                                          <p:attrName>style.visibility</p:attrName>
                                        </p:attrNameLst>
                                      </p:cBhvr>
                                      <p:to>
                                        <p:strVal val="visible"/>
                                      </p:to>
                                    </p:set>
                                    <p:animEffect transition="in" filter="dissolv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6" presetClass="entr" presetSubtype="42"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childTnLst>
                          </p:cTn>
                        </p:par>
                        <p:par>
                          <p:cTn id="44" fill="hold">
                            <p:stCondLst>
                              <p:cond delay="500"/>
                            </p:stCondLst>
                            <p:childTnLst>
                              <p:par>
                                <p:cTn id="45" presetID="23" presetClass="entr" presetSubtype="16"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utoUpdateAnimBg="0"/>
      <p:bldP spid="10" grpId="0" animBg="1"/>
      <p:bldP spid="11" grpId="0" animBg="1" autoUpdateAnimBg="0"/>
      <p:bldP spid="12" grpId="0" animBg="1" autoUpdateAnimBg="0"/>
      <p:bldP spid="13"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一、身体评估的目的与注意事项</a:t>
            </a:r>
            <a:endParaRPr lang="zh-CN" altLang="en-US" dirty="0"/>
          </a:p>
        </p:txBody>
      </p:sp>
      <p:sp>
        <p:nvSpPr>
          <p:cNvPr id="3" name="内容占位符 2"/>
          <p:cNvSpPr>
            <a:spLocks noGrp="1"/>
          </p:cNvSpPr>
          <p:nvPr>
            <p:ph idx="1"/>
          </p:nvPr>
        </p:nvSpPr>
        <p:spPr>
          <a:xfrm>
            <a:off x="304800" y="1214422"/>
            <a:ext cx="8610600" cy="5238914"/>
          </a:xfrm>
        </p:spPr>
        <p:txBody>
          <a:bodyPr/>
          <a:lstStyle/>
          <a:p>
            <a:pPr algn="just" eaLnBrk="1" hangingPunct="1">
              <a:spcBef>
                <a:spcPts val="0"/>
              </a:spcBef>
            </a:pPr>
            <a:r>
              <a:rPr lang="zh-CN" altLang="en-US" dirty="0"/>
              <a:t>身体评估的注意事项</a:t>
            </a:r>
            <a:endParaRPr lang="en-US" altLang="zh-CN" dirty="0" smtClean="0">
              <a:latin typeface="隶书" pitchFamily="49" charset="-122"/>
              <a:ea typeface="隶书" pitchFamily="49" charset="-122"/>
            </a:endParaRPr>
          </a:p>
          <a:p>
            <a:pPr lvl="1" algn="just" eaLnBrk="1" hangingPunct="1">
              <a:spcBef>
                <a:spcPts val="0"/>
              </a:spcBef>
            </a:pPr>
            <a:r>
              <a:rPr lang="zh-CN" altLang="en-US" dirty="0" smtClean="0">
                <a:latin typeface="隶书" pitchFamily="49" charset="-122"/>
                <a:ea typeface="隶书" pitchFamily="49" charset="-122"/>
              </a:rPr>
              <a:t>检查前的准备</a:t>
            </a:r>
            <a:endParaRPr lang="en-US" altLang="zh-CN" dirty="0" smtClean="0">
              <a:latin typeface="隶书" pitchFamily="49" charset="-122"/>
              <a:ea typeface="隶书" pitchFamily="49" charset="-122"/>
            </a:endParaRPr>
          </a:p>
          <a:p>
            <a:pPr lvl="1" algn="just" eaLnBrk="1" hangingPunct="1">
              <a:spcBef>
                <a:spcPts val="0"/>
              </a:spcBef>
            </a:pPr>
            <a:r>
              <a:rPr lang="zh-CN" altLang="zh-CN" dirty="0" smtClean="0">
                <a:latin typeface="隶书" pitchFamily="49" charset="-122"/>
                <a:ea typeface="隶书" pitchFamily="49" charset="-122"/>
              </a:rPr>
              <a:t>仪表</a:t>
            </a:r>
            <a:r>
              <a:rPr lang="zh-CN" altLang="zh-CN" dirty="0">
                <a:latin typeface="隶书" pitchFamily="49" charset="-122"/>
                <a:ea typeface="隶书" pitchFamily="49" charset="-122"/>
              </a:rPr>
              <a:t>端庄、举止大方，态度和蔼，关心体贴被评估者</a:t>
            </a:r>
            <a:endParaRPr lang="en-US" altLang="zh-CN" dirty="0">
              <a:latin typeface="隶书" pitchFamily="49" charset="-122"/>
              <a:ea typeface="隶书" pitchFamily="49" charset="-122"/>
            </a:endParaRPr>
          </a:p>
          <a:p>
            <a:pPr lvl="1" algn="just" eaLnBrk="1" hangingPunct="1">
              <a:spcBef>
                <a:spcPts val="0"/>
              </a:spcBef>
            </a:pPr>
            <a:r>
              <a:rPr lang="zh-CN" altLang="en-US" dirty="0" smtClean="0">
                <a:latin typeface="隶书" pitchFamily="49" charset="-122"/>
                <a:ea typeface="隶书" pitchFamily="49" charset="-122"/>
              </a:rPr>
              <a:t>做好解释说明</a:t>
            </a:r>
            <a:endParaRPr lang="en-US" altLang="zh-CN" dirty="0" smtClean="0">
              <a:latin typeface="隶书" pitchFamily="49" charset="-122"/>
              <a:ea typeface="隶书" pitchFamily="49" charset="-122"/>
            </a:endParaRPr>
          </a:p>
          <a:p>
            <a:pPr lvl="1" algn="just" eaLnBrk="1" hangingPunct="1">
              <a:spcBef>
                <a:spcPts val="0"/>
              </a:spcBef>
            </a:pPr>
            <a:r>
              <a:rPr lang="zh-CN" altLang="en-US" dirty="0" smtClean="0">
                <a:latin typeface="隶书" pitchFamily="49" charset="-122"/>
                <a:ea typeface="隶书" pitchFamily="49" charset="-122"/>
              </a:rPr>
              <a:t>选择适宜的环境</a:t>
            </a:r>
          </a:p>
          <a:p>
            <a:pPr lvl="1" algn="just" eaLnBrk="1" hangingPunct="1">
              <a:spcBef>
                <a:spcPts val="0"/>
              </a:spcBef>
            </a:pPr>
            <a:r>
              <a:rPr lang="zh-CN" altLang="en-US" dirty="0">
                <a:latin typeface="隶书" pitchFamily="49" charset="-122"/>
                <a:ea typeface="隶书" pitchFamily="49" charset="-122"/>
              </a:rPr>
              <a:t>按顺序依次进行</a:t>
            </a:r>
          </a:p>
          <a:p>
            <a:pPr lvl="1" algn="just" eaLnBrk="1" hangingPunct="1">
              <a:spcBef>
                <a:spcPts val="0"/>
              </a:spcBef>
            </a:pPr>
            <a:r>
              <a:rPr lang="zh-CN" altLang="en-US" dirty="0" smtClean="0">
                <a:latin typeface="隶书" pitchFamily="49" charset="-122"/>
                <a:ea typeface="隶书" pitchFamily="49" charset="-122"/>
              </a:rPr>
              <a:t>手法准确、规范，内容全面、又要重点突出</a:t>
            </a:r>
          </a:p>
          <a:p>
            <a:pPr lvl="1" algn="just" eaLnBrk="1" hangingPunct="1">
              <a:spcBef>
                <a:spcPts val="0"/>
              </a:spcBef>
            </a:pPr>
            <a:r>
              <a:rPr lang="zh-CN" altLang="en-US" dirty="0" smtClean="0">
                <a:latin typeface="隶书" pitchFamily="49" charset="-122"/>
                <a:ea typeface="隶书" pitchFamily="49" charset="-122"/>
              </a:rPr>
              <a:t>手脑并用</a:t>
            </a:r>
          </a:p>
          <a:p>
            <a:pPr lvl="1" algn="just" eaLnBrk="1" hangingPunct="1">
              <a:spcBef>
                <a:spcPts val="0"/>
              </a:spcBef>
            </a:pPr>
            <a:r>
              <a:rPr lang="zh-CN" altLang="en-US" dirty="0" smtClean="0">
                <a:latin typeface="隶书" pitchFamily="49" charset="-122"/>
                <a:ea typeface="隶书" pitchFamily="49" charset="-122"/>
              </a:rPr>
              <a:t>动态观察</a:t>
            </a:r>
          </a:p>
          <a:p>
            <a:pPr>
              <a:spcBef>
                <a:spcPts val="0"/>
              </a:spcBef>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1026" name="Picture 2" descr="暴风截屏20110701032631"/>
          <p:cNvPicPr>
            <a:picLocks noChangeAspect="1" noChangeArrowheads="1"/>
          </p:cNvPicPr>
          <p:nvPr/>
        </p:nvPicPr>
        <p:blipFill>
          <a:blip r:embed="rId3" cstate="screen"/>
          <a:srcRect/>
          <a:stretch>
            <a:fillRect/>
          </a:stretch>
        </p:blipFill>
        <p:spPr bwMode="auto">
          <a:xfrm>
            <a:off x="5436096" y="2636912"/>
            <a:ext cx="2011883" cy="13366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9" name="Rectangle 3"/>
          <p:cNvSpPr>
            <a:spLocks noGrp="1" noChangeArrowheads="1"/>
          </p:cNvSpPr>
          <p:nvPr>
            <p:ph type="title"/>
          </p:nvPr>
        </p:nvSpPr>
        <p:spPr/>
        <p:txBody>
          <a:bodyPr/>
          <a:lstStyle/>
          <a:p>
            <a:pPr eaLnBrk="1" hangingPunct="1">
              <a:defRPr/>
            </a:pPr>
            <a:r>
              <a:rPr lang="zh-CN" altLang="en-US" dirty="0" smtClean="0"/>
              <a:t>二、身体评估的基本方法</a:t>
            </a:r>
          </a:p>
        </p:txBody>
      </p:sp>
      <p:sp>
        <p:nvSpPr>
          <p:cNvPr id="367621" name="Oval 5"/>
          <p:cNvSpPr>
            <a:spLocks noChangeArrowheads="1"/>
          </p:cNvSpPr>
          <p:nvPr/>
        </p:nvSpPr>
        <p:spPr bwMode="auto">
          <a:xfrm>
            <a:off x="1655763" y="1309688"/>
            <a:ext cx="4862512" cy="4567237"/>
          </a:xfrm>
          <a:prstGeom prst="ellipse">
            <a:avLst/>
          </a:prstGeom>
          <a:gradFill rotWithShape="1">
            <a:gsLst>
              <a:gs pos="0">
                <a:schemeClr val="accent2"/>
              </a:gs>
              <a:gs pos="100000">
                <a:schemeClr val="accent2">
                  <a:gamma/>
                  <a:tint val="0"/>
                  <a:invGamma/>
                </a:schemeClr>
              </a:gs>
            </a:gsLst>
            <a:lin ang="5400000" scaled="1"/>
          </a:gradFill>
          <a:ln w="9525" algn="ctr">
            <a:solidFill>
              <a:schemeClr val="accent1"/>
            </a:solidFill>
            <a:round/>
            <a:headEnd/>
            <a:tailEnd/>
          </a:ln>
          <a:effectLst/>
        </p:spPr>
        <p:txBody>
          <a:bodyPr wrap="none" anchor="ctr"/>
          <a:lstStyle/>
          <a:p>
            <a:pPr>
              <a:defRPr/>
            </a:pPr>
            <a:endParaRPr lang="zh-CN" altLang="en-US"/>
          </a:p>
        </p:txBody>
      </p:sp>
      <p:grpSp>
        <p:nvGrpSpPr>
          <p:cNvPr id="2" name="Group 6"/>
          <p:cNvGrpSpPr>
            <a:grpSpLocks/>
          </p:cNvGrpSpPr>
          <p:nvPr/>
        </p:nvGrpSpPr>
        <p:grpSpPr bwMode="auto">
          <a:xfrm>
            <a:off x="2874963" y="2452688"/>
            <a:ext cx="2419350" cy="2441575"/>
            <a:chOff x="2016" y="1920"/>
            <a:chExt cx="1680" cy="1680"/>
          </a:xfrm>
        </p:grpSpPr>
        <p:sp>
          <p:nvSpPr>
            <p:cNvPr id="17452" name="Oval 7"/>
            <p:cNvSpPr>
              <a:spLocks noChangeArrowheads="1"/>
            </p:cNvSpPr>
            <p:nvPr/>
          </p:nvSpPr>
          <p:spPr bwMode="gray">
            <a:xfrm>
              <a:off x="2016" y="1920"/>
              <a:ext cx="1680" cy="1680"/>
            </a:xfrm>
            <a:prstGeom prst="ellipse">
              <a:avLst/>
            </a:prstGeom>
            <a:gradFill rotWithShape="1">
              <a:gsLst>
                <a:gs pos="0">
                  <a:srgbClr val="FF6600"/>
                </a:gs>
                <a:gs pos="100000">
                  <a:srgbClr val="742E00"/>
                </a:gs>
              </a:gsLst>
              <a:lin ang="5400000" scaled="1"/>
            </a:gradFill>
            <a:ln w="9525">
              <a:solidFill>
                <a:schemeClr val="tx1"/>
              </a:solidFill>
              <a:round/>
              <a:headEnd/>
              <a:tailEnd/>
            </a:ln>
          </p:spPr>
          <p:txBody>
            <a:bodyPr wrap="none" anchor="ctr"/>
            <a:lstStyle/>
            <a:p>
              <a:endParaRPr lang="zh-CN" altLang="en-US"/>
            </a:p>
          </p:txBody>
        </p:sp>
        <p:sp>
          <p:nvSpPr>
            <p:cNvPr id="17453" name="Freeform 8"/>
            <p:cNvSpPr>
              <a:spLocks/>
            </p:cNvSpPr>
            <p:nvPr/>
          </p:nvSpPr>
          <p:spPr bwMode="gray">
            <a:xfrm>
              <a:off x="2208" y="1948"/>
              <a:ext cx="1296" cy="634"/>
            </a:xfrm>
            <a:custGeom>
              <a:avLst/>
              <a:gdLst>
                <a:gd name="T0" fmla="*/ 940 w 1321"/>
                <a:gd name="T1" fmla="*/ 55 h 712"/>
                <a:gd name="T2" fmla="*/ 952 w 1321"/>
                <a:gd name="T3" fmla="*/ 61 h 712"/>
                <a:gd name="T4" fmla="*/ 955 w 1321"/>
                <a:gd name="T5" fmla="*/ 67 h 712"/>
                <a:gd name="T6" fmla="*/ 950 w 1321"/>
                <a:gd name="T7" fmla="*/ 72 h 712"/>
                <a:gd name="T8" fmla="*/ 938 w 1321"/>
                <a:gd name="T9" fmla="*/ 76 h 712"/>
                <a:gd name="T10" fmla="*/ 919 w 1321"/>
                <a:gd name="T11" fmla="*/ 81 h 712"/>
                <a:gd name="T12" fmla="*/ 895 w 1321"/>
                <a:gd name="T13" fmla="*/ 84 h 712"/>
                <a:gd name="T14" fmla="*/ 864 w 1321"/>
                <a:gd name="T15" fmla="*/ 87 h 712"/>
                <a:gd name="T16" fmla="*/ 829 w 1321"/>
                <a:gd name="T17" fmla="*/ 91 h 712"/>
                <a:gd name="T18" fmla="*/ 789 w 1321"/>
                <a:gd name="T19" fmla="*/ 93 h 712"/>
                <a:gd name="T20" fmla="*/ 745 w 1321"/>
                <a:gd name="T21" fmla="*/ 94 h 712"/>
                <a:gd name="T22" fmla="*/ 699 w 1321"/>
                <a:gd name="T23" fmla="*/ 95 h 712"/>
                <a:gd name="T24" fmla="*/ 648 w 1321"/>
                <a:gd name="T25" fmla="*/ 98 h 712"/>
                <a:gd name="T26" fmla="*/ 596 w 1321"/>
                <a:gd name="T27" fmla="*/ 99 h 712"/>
                <a:gd name="T28" fmla="*/ 575 w 1321"/>
                <a:gd name="T29" fmla="*/ 100 h 712"/>
                <a:gd name="T30" fmla="*/ 344 w 1321"/>
                <a:gd name="T31" fmla="*/ 100 h 712"/>
                <a:gd name="T32" fmla="*/ 340 w 1321"/>
                <a:gd name="T33" fmla="*/ 100 h 712"/>
                <a:gd name="T34" fmla="*/ 295 w 1321"/>
                <a:gd name="T35" fmla="*/ 99 h 712"/>
                <a:gd name="T36" fmla="*/ 252 w 1321"/>
                <a:gd name="T37" fmla="*/ 98 h 712"/>
                <a:gd name="T38" fmla="*/ 211 w 1321"/>
                <a:gd name="T39" fmla="*/ 97 h 712"/>
                <a:gd name="T40" fmla="*/ 171 w 1321"/>
                <a:gd name="T41" fmla="*/ 94 h 712"/>
                <a:gd name="T42" fmla="*/ 134 w 1321"/>
                <a:gd name="T43" fmla="*/ 94 h 712"/>
                <a:gd name="T44" fmla="*/ 104 w 1321"/>
                <a:gd name="T45" fmla="*/ 92 h 712"/>
                <a:gd name="T46" fmla="*/ 73 w 1321"/>
                <a:gd name="T47" fmla="*/ 90 h 712"/>
                <a:gd name="T48" fmla="*/ 50 w 1321"/>
                <a:gd name="T49" fmla="*/ 88 h 712"/>
                <a:gd name="T50" fmla="*/ 26 w 1321"/>
                <a:gd name="T51" fmla="*/ 84 h 712"/>
                <a:gd name="T52" fmla="*/ 18 w 1321"/>
                <a:gd name="T53" fmla="*/ 81 h 712"/>
                <a:gd name="T54" fmla="*/ 6 w 1321"/>
                <a:gd name="T55" fmla="*/ 77 h 712"/>
                <a:gd name="T56" fmla="*/ 0 w 1321"/>
                <a:gd name="T57" fmla="*/ 73 h 712"/>
                <a:gd name="T58" fmla="*/ 0 w 1321"/>
                <a:gd name="T59" fmla="*/ 72 h 712"/>
                <a:gd name="T60" fmla="*/ 4 w 1321"/>
                <a:gd name="T61" fmla="*/ 67 h 712"/>
                <a:gd name="T62" fmla="*/ 16 w 1321"/>
                <a:gd name="T63" fmla="*/ 61 h 712"/>
                <a:gd name="T64" fmla="*/ 34 w 1321"/>
                <a:gd name="T65" fmla="*/ 52 h 712"/>
                <a:gd name="T66" fmla="*/ 69 w 1321"/>
                <a:gd name="T67" fmla="*/ 42 h 712"/>
                <a:gd name="T68" fmla="*/ 108 w 1321"/>
                <a:gd name="T69" fmla="*/ 33 h 712"/>
                <a:gd name="T70" fmla="*/ 148 w 1321"/>
                <a:gd name="T71" fmla="*/ 24 h 712"/>
                <a:gd name="T72" fmla="*/ 195 w 1321"/>
                <a:gd name="T73" fmla="*/ 17 h 712"/>
                <a:gd name="T74" fmla="*/ 247 w 1321"/>
                <a:gd name="T75" fmla="*/ 11 h 712"/>
                <a:gd name="T76" fmla="*/ 300 w 1321"/>
                <a:gd name="T77" fmla="*/ 6 h 712"/>
                <a:gd name="T78" fmla="*/ 360 w 1321"/>
                <a:gd name="T79" fmla="*/ 4 h 712"/>
                <a:gd name="T80" fmla="*/ 420 w 1321"/>
                <a:gd name="T81" fmla="*/ 4 h 712"/>
                <a:gd name="T82" fmla="*/ 483 w 1321"/>
                <a:gd name="T83" fmla="*/ 0 h 712"/>
                <a:gd name="T84" fmla="*/ 483 w 1321"/>
                <a:gd name="T85" fmla="*/ 0 h 712"/>
                <a:gd name="T86" fmla="*/ 548 w 1321"/>
                <a:gd name="T87" fmla="*/ 4 h 712"/>
                <a:gd name="T88" fmla="*/ 612 w 1321"/>
                <a:gd name="T89" fmla="*/ 4 h 712"/>
                <a:gd name="T90" fmla="*/ 674 w 1321"/>
                <a:gd name="T91" fmla="*/ 7 h 712"/>
                <a:gd name="T92" fmla="*/ 731 w 1321"/>
                <a:gd name="T93" fmla="*/ 12 h 712"/>
                <a:gd name="T94" fmla="*/ 782 w 1321"/>
                <a:gd name="T95" fmla="*/ 19 h 712"/>
                <a:gd name="T96" fmla="*/ 830 w 1321"/>
                <a:gd name="T97" fmla="*/ 27 h 712"/>
                <a:gd name="T98" fmla="*/ 873 w 1321"/>
                <a:gd name="T99" fmla="*/ 36 h 712"/>
                <a:gd name="T100" fmla="*/ 909 w 1321"/>
                <a:gd name="T101" fmla="*/ 45 h 712"/>
                <a:gd name="T102" fmla="*/ 940 w 1321"/>
                <a:gd name="T103" fmla="*/ 55 h 712"/>
                <a:gd name="T104" fmla="*/ 940 w 1321"/>
                <a:gd name="T105" fmla="*/ 55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6600"/>
                </a:gs>
              </a:gsLst>
              <a:lin ang="5400000" scaled="1"/>
            </a:gradFill>
            <a:ln w="0">
              <a:noFill/>
              <a:round/>
              <a:headEnd/>
              <a:tailEnd/>
            </a:ln>
          </p:spPr>
          <p:txBody>
            <a:bodyPr/>
            <a:lstStyle/>
            <a:p>
              <a:endParaRPr lang="zh-CN" altLang="en-US"/>
            </a:p>
          </p:txBody>
        </p:sp>
      </p:grpSp>
      <p:sp>
        <p:nvSpPr>
          <p:cNvPr id="367625" name="Text Box 9"/>
          <p:cNvSpPr txBox="1">
            <a:spLocks noChangeArrowheads="1"/>
          </p:cNvSpPr>
          <p:nvPr/>
        </p:nvSpPr>
        <p:spPr bwMode="gray">
          <a:xfrm>
            <a:off x="3068638" y="3344863"/>
            <a:ext cx="2012950" cy="641350"/>
          </a:xfrm>
          <a:prstGeom prst="rect">
            <a:avLst/>
          </a:prstGeom>
          <a:noFill/>
          <a:ln w="9525">
            <a:noFill/>
            <a:miter lim="800000"/>
            <a:headEnd/>
            <a:tailEnd/>
          </a:ln>
          <a:effectLst/>
        </p:spPr>
        <p:txBody>
          <a:bodyPr wrap="none">
            <a:spAutoFit/>
          </a:bodyPr>
          <a:lstStyle/>
          <a:p>
            <a:pPr algn="ctr" eaLnBrk="0" hangingPunct="0">
              <a:defRPr/>
            </a:pPr>
            <a:r>
              <a:rPr kumimoji="0" lang="zh-CN" altLang="en-US" sz="3600" b="1" dirty="0">
                <a:solidFill>
                  <a:srgbClr val="FFFF00"/>
                </a:solidFill>
                <a:effectLst>
                  <a:outerShdw blurRad="38100" dist="38100" dir="2700000" algn="tl">
                    <a:srgbClr val="C0C0C0"/>
                  </a:outerShdw>
                </a:effectLst>
                <a:latin typeface="Arial" charset="0"/>
              </a:rPr>
              <a:t>身体评估</a:t>
            </a:r>
          </a:p>
        </p:txBody>
      </p:sp>
      <p:grpSp>
        <p:nvGrpSpPr>
          <p:cNvPr id="3" name="Group 10"/>
          <p:cNvGrpSpPr>
            <a:grpSpLocks/>
          </p:cNvGrpSpPr>
          <p:nvPr/>
        </p:nvGrpSpPr>
        <p:grpSpPr bwMode="auto">
          <a:xfrm>
            <a:off x="2112963" y="4702175"/>
            <a:ext cx="1096962" cy="1103313"/>
            <a:chOff x="1901" y="3097"/>
            <a:chExt cx="691" cy="695"/>
          </a:xfrm>
        </p:grpSpPr>
        <p:grpSp>
          <p:nvGrpSpPr>
            <p:cNvPr id="4" name="Group 11"/>
            <p:cNvGrpSpPr>
              <a:grpSpLocks/>
            </p:cNvGrpSpPr>
            <p:nvPr/>
          </p:nvGrpSpPr>
          <p:grpSpPr bwMode="auto">
            <a:xfrm>
              <a:off x="2377" y="3097"/>
              <a:ext cx="215" cy="183"/>
              <a:chOff x="2236" y="3191"/>
              <a:chExt cx="201" cy="176"/>
            </a:xfrm>
          </p:grpSpPr>
          <p:sp>
            <p:nvSpPr>
              <p:cNvPr id="367628" name="Oval 12"/>
              <p:cNvSpPr>
                <a:spLocks noChangeArrowheads="1"/>
              </p:cNvSpPr>
              <p:nvPr/>
            </p:nvSpPr>
            <p:spPr bwMode="gray">
              <a:xfrm rot="18227093">
                <a:off x="2239" y="3287"/>
                <a:ext cx="82" cy="87"/>
              </a:xfrm>
              <a:prstGeom prst="ellipse">
                <a:avLst/>
              </a:prstGeom>
              <a:gradFill rotWithShape="1">
                <a:gsLst>
                  <a:gs pos="0">
                    <a:schemeClr val="folHlink"/>
                  </a:gs>
                  <a:gs pos="100000">
                    <a:schemeClr val="folHlink">
                      <a:gamma/>
                      <a:shade val="66667"/>
                      <a:invGamma/>
                    </a:schemeClr>
                  </a:gs>
                </a:gsLst>
                <a:path path="shape">
                  <a:fillToRect l="50000" t="50000" r="50000" b="50000"/>
                </a:path>
              </a:gradFill>
              <a:ln w="9525">
                <a:solidFill>
                  <a:srgbClr val="000000"/>
                </a:solidFill>
                <a:round/>
                <a:headEnd/>
                <a:tailEnd/>
              </a:ln>
              <a:effectLst/>
            </p:spPr>
            <p:txBody>
              <a:bodyPr wrap="none" anchor="ctr"/>
              <a:lstStyle/>
              <a:p>
                <a:pPr>
                  <a:defRPr/>
                </a:pPr>
                <a:endParaRPr lang="zh-CN" altLang="en-US"/>
              </a:p>
            </p:txBody>
          </p:sp>
          <p:sp>
            <p:nvSpPr>
              <p:cNvPr id="367629" name="Oval 13"/>
              <p:cNvSpPr>
                <a:spLocks noChangeArrowheads="1"/>
              </p:cNvSpPr>
              <p:nvPr/>
            </p:nvSpPr>
            <p:spPr bwMode="gray">
              <a:xfrm rot="18227093">
                <a:off x="2353" y="3188"/>
                <a:ext cx="82" cy="87"/>
              </a:xfrm>
              <a:prstGeom prst="ellipse">
                <a:avLst/>
              </a:prstGeom>
              <a:gradFill rotWithShape="1">
                <a:gsLst>
                  <a:gs pos="0">
                    <a:schemeClr val="folHlink"/>
                  </a:gs>
                  <a:gs pos="100000">
                    <a:schemeClr val="folHlink">
                      <a:gamma/>
                      <a:shade val="66667"/>
                      <a:invGamma/>
                    </a:schemeClr>
                  </a:gs>
                </a:gsLst>
                <a:path path="shape">
                  <a:fillToRect l="50000" t="50000" r="50000" b="50000"/>
                </a:path>
              </a:gradFill>
              <a:ln w="9525">
                <a:solidFill>
                  <a:srgbClr val="000000"/>
                </a:solidFill>
                <a:round/>
                <a:headEnd/>
                <a:tailEnd/>
              </a:ln>
              <a:effectLst/>
            </p:spPr>
            <p:txBody>
              <a:bodyPr wrap="none" anchor="ctr"/>
              <a:lstStyle/>
              <a:p>
                <a:pPr>
                  <a:defRPr/>
                </a:pPr>
                <a:endParaRPr lang="zh-CN" altLang="en-US"/>
              </a:p>
            </p:txBody>
          </p:sp>
        </p:grpSp>
        <p:grpSp>
          <p:nvGrpSpPr>
            <p:cNvPr id="5" name="Group 14"/>
            <p:cNvGrpSpPr>
              <a:grpSpLocks/>
            </p:cNvGrpSpPr>
            <p:nvPr/>
          </p:nvGrpSpPr>
          <p:grpSpPr bwMode="auto">
            <a:xfrm>
              <a:off x="1936" y="3251"/>
              <a:ext cx="560" cy="541"/>
              <a:chOff x="2016" y="1920"/>
              <a:chExt cx="1680" cy="1680"/>
            </a:xfrm>
          </p:grpSpPr>
          <p:sp>
            <p:nvSpPr>
              <p:cNvPr id="367631" name="Oval 15"/>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w="9525">
                <a:noFill/>
                <a:round/>
                <a:headEnd/>
                <a:tailEnd/>
              </a:ln>
              <a:effectLst/>
            </p:spPr>
            <p:txBody>
              <a:bodyPr wrap="none" anchor="ctr"/>
              <a:lstStyle/>
              <a:p>
                <a:pPr>
                  <a:defRPr/>
                </a:pPr>
                <a:endParaRPr lang="zh-CN" altLang="en-US"/>
              </a:p>
            </p:txBody>
          </p:sp>
          <p:sp>
            <p:nvSpPr>
              <p:cNvPr id="17449" name="Freeform 16"/>
              <p:cNvSpPr>
                <a:spLocks/>
              </p:cNvSpPr>
              <p:nvPr/>
            </p:nvSpPr>
            <p:spPr bwMode="gray">
              <a:xfrm>
                <a:off x="2208" y="1948"/>
                <a:ext cx="1296" cy="634"/>
              </a:xfrm>
              <a:custGeom>
                <a:avLst/>
                <a:gdLst>
                  <a:gd name="T0" fmla="*/ 940 w 1321"/>
                  <a:gd name="T1" fmla="*/ 55 h 712"/>
                  <a:gd name="T2" fmla="*/ 952 w 1321"/>
                  <a:gd name="T3" fmla="*/ 61 h 712"/>
                  <a:gd name="T4" fmla="*/ 955 w 1321"/>
                  <a:gd name="T5" fmla="*/ 67 h 712"/>
                  <a:gd name="T6" fmla="*/ 950 w 1321"/>
                  <a:gd name="T7" fmla="*/ 72 h 712"/>
                  <a:gd name="T8" fmla="*/ 938 w 1321"/>
                  <a:gd name="T9" fmla="*/ 76 h 712"/>
                  <a:gd name="T10" fmla="*/ 919 w 1321"/>
                  <a:gd name="T11" fmla="*/ 81 h 712"/>
                  <a:gd name="T12" fmla="*/ 895 w 1321"/>
                  <a:gd name="T13" fmla="*/ 84 h 712"/>
                  <a:gd name="T14" fmla="*/ 864 w 1321"/>
                  <a:gd name="T15" fmla="*/ 87 h 712"/>
                  <a:gd name="T16" fmla="*/ 829 w 1321"/>
                  <a:gd name="T17" fmla="*/ 91 h 712"/>
                  <a:gd name="T18" fmla="*/ 789 w 1321"/>
                  <a:gd name="T19" fmla="*/ 93 h 712"/>
                  <a:gd name="T20" fmla="*/ 745 w 1321"/>
                  <a:gd name="T21" fmla="*/ 94 h 712"/>
                  <a:gd name="T22" fmla="*/ 699 w 1321"/>
                  <a:gd name="T23" fmla="*/ 95 h 712"/>
                  <a:gd name="T24" fmla="*/ 648 w 1321"/>
                  <a:gd name="T25" fmla="*/ 98 h 712"/>
                  <a:gd name="T26" fmla="*/ 596 w 1321"/>
                  <a:gd name="T27" fmla="*/ 99 h 712"/>
                  <a:gd name="T28" fmla="*/ 575 w 1321"/>
                  <a:gd name="T29" fmla="*/ 100 h 712"/>
                  <a:gd name="T30" fmla="*/ 344 w 1321"/>
                  <a:gd name="T31" fmla="*/ 100 h 712"/>
                  <a:gd name="T32" fmla="*/ 340 w 1321"/>
                  <a:gd name="T33" fmla="*/ 100 h 712"/>
                  <a:gd name="T34" fmla="*/ 295 w 1321"/>
                  <a:gd name="T35" fmla="*/ 99 h 712"/>
                  <a:gd name="T36" fmla="*/ 252 w 1321"/>
                  <a:gd name="T37" fmla="*/ 98 h 712"/>
                  <a:gd name="T38" fmla="*/ 211 w 1321"/>
                  <a:gd name="T39" fmla="*/ 97 h 712"/>
                  <a:gd name="T40" fmla="*/ 171 w 1321"/>
                  <a:gd name="T41" fmla="*/ 94 h 712"/>
                  <a:gd name="T42" fmla="*/ 134 w 1321"/>
                  <a:gd name="T43" fmla="*/ 94 h 712"/>
                  <a:gd name="T44" fmla="*/ 104 w 1321"/>
                  <a:gd name="T45" fmla="*/ 92 h 712"/>
                  <a:gd name="T46" fmla="*/ 73 w 1321"/>
                  <a:gd name="T47" fmla="*/ 90 h 712"/>
                  <a:gd name="T48" fmla="*/ 50 w 1321"/>
                  <a:gd name="T49" fmla="*/ 88 h 712"/>
                  <a:gd name="T50" fmla="*/ 26 w 1321"/>
                  <a:gd name="T51" fmla="*/ 84 h 712"/>
                  <a:gd name="T52" fmla="*/ 18 w 1321"/>
                  <a:gd name="T53" fmla="*/ 81 h 712"/>
                  <a:gd name="T54" fmla="*/ 6 w 1321"/>
                  <a:gd name="T55" fmla="*/ 77 h 712"/>
                  <a:gd name="T56" fmla="*/ 0 w 1321"/>
                  <a:gd name="T57" fmla="*/ 73 h 712"/>
                  <a:gd name="T58" fmla="*/ 0 w 1321"/>
                  <a:gd name="T59" fmla="*/ 72 h 712"/>
                  <a:gd name="T60" fmla="*/ 4 w 1321"/>
                  <a:gd name="T61" fmla="*/ 67 h 712"/>
                  <a:gd name="T62" fmla="*/ 16 w 1321"/>
                  <a:gd name="T63" fmla="*/ 61 h 712"/>
                  <a:gd name="T64" fmla="*/ 34 w 1321"/>
                  <a:gd name="T65" fmla="*/ 52 h 712"/>
                  <a:gd name="T66" fmla="*/ 69 w 1321"/>
                  <a:gd name="T67" fmla="*/ 42 h 712"/>
                  <a:gd name="T68" fmla="*/ 108 w 1321"/>
                  <a:gd name="T69" fmla="*/ 33 h 712"/>
                  <a:gd name="T70" fmla="*/ 148 w 1321"/>
                  <a:gd name="T71" fmla="*/ 24 h 712"/>
                  <a:gd name="T72" fmla="*/ 195 w 1321"/>
                  <a:gd name="T73" fmla="*/ 17 h 712"/>
                  <a:gd name="T74" fmla="*/ 247 w 1321"/>
                  <a:gd name="T75" fmla="*/ 11 h 712"/>
                  <a:gd name="T76" fmla="*/ 300 w 1321"/>
                  <a:gd name="T77" fmla="*/ 6 h 712"/>
                  <a:gd name="T78" fmla="*/ 360 w 1321"/>
                  <a:gd name="T79" fmla="*/ 4 h 712"/>
                  <a:gd name="T80" fmla="*/ 420 w 1321"/>
                  <a:gd name="T81" fmla="*/ 4 h 712"/>
                  <a:gd name="T82" fmla="*/ 483 w 1321"/>
                  <a:gd name="T83" fmla="*/ 0 h 712"/>
                  <a:gd name="T84" fmla="*/ 483 w 1321"/>
                  <a:gd name="T85" fmla="*/ 0 h 712"/>
                  <a:gd name="T86" fmla="*/ 548 w 1321"/>
                  <a:gd name="T87" fmla="*/ 4 h 712"/>
                  <a:gd name="T88" fmla="*/ 612 w 1321"/>
                  <a:gd name="T89" fmla="*/ 4 h 712"/>
                  <a:gd name="T90" fmla="*/ 674 w 1321"/>
                  <a:gd name="T91" fmla="*/ 7 h 712"/>
                  <a:gd name="T92" fmla="*/ 731 w 1321"/>
                  <a:gd name="T93" fmla="*/ 12 h 712"/>
                  <a:gd name="T94" fmla="*/ 782 w 1321"/>
                  <a:gd name="T95" fmla="*/ 19 h 712"/>
                  <a:gd name="T96" fmla="*/ 830 w 1321"/>
                  <a:gd name="T97" fmla="*/ 27 h 712"/>
                  <a:gd name="T98" fmla="*/ 873 w 1321"/>
                  <a:gd name="T99" fmla="*/ 36 h 712"/>
                  <a:gd name="T100" fmla="*/ 909 w 1321"/>
                  <a:gd name="T101" fmla="*/ 45 h 712"/>
                  <a:gd name="T102" fmla="*/ 940 w 1321"/>
                  <a:gd name="T103" fmla="*/ 55 h 712"/>
                  <a:gd name="T104" fmla="*/ 940 w 1321"/>
                  <a:gd name="T105" fmla="*/ 55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folHlink"/>
                  </a:gs>
                </a:gsLst>
                <a:lin ang="5400000" scaled="1"/>
              </a:gradFill>
              <a:ln w="0">
                <a:noFill/>
                <a:round/>
                <a:headEnd/>
                <a:tailEnd/>
              </a:ln>
            </p:spPr>
            <p:txBody>
              <a:bodyPr/>
              <a:lstStyle/>
              <a:p>
                <a:endParaRPr lang="zh-CN" altLang="en-US"/>
              </a:p>
            </p:txBody>
          </p:sp>
        </p:grpSp>
        <p:sp>
          <p:nvSpPr>
            <p:cNvPr id="367633" name="Text Box 17"/>
            <p:cNvSpPr txBox="1">
              <a:spLocks noChangeArrowheads="1"/>
            </p:cNvSpPr>
            <p:nvPr/>
          </p:nvSpPr>
          <p:spPr bwMode="gray">
            <a:xfrm>
              <a:off x="1901" y="3321"/>
              <a:ext cx="643" cy="327"/>
            </a:xfrm>
            <a:prstGeom prst="rect">
              <a:avLst/>
            </a:prstGeom>
            <a:noFill/>
            <a:ln w="9525" algn="ctr">
              <a:noFill/>
              <a:miter lim="800000"/>
              <a:headEnd/>
              <a:tailEnd/>
            </a:ln>
            <a:effectLst/>
          </p:spPr>
          <p:txBody>
            <a:bodyPr>
              <a:spAutoFit/>
            </a:bodyPr>
            <a:lstStyle/>
            <a:p>
              <a:pPr algn="ctr" eaLnBrk="0" hangingPunct="0">
                <a:defRPr/>
              </a:pPr>
              <a:r>
                <a:rPr kumimoji="0" lang="zh-CN" altLang="en-US" sz="2800" b="1" dirty="0">
                  <a:solidFill>
                    <a:srgbClr val="FFFFFF"/>
                  </a:solidFill>
                  <a:effectLst>
                    <a:outerShdw blurRad="38100" dist="38100" dir="2700000" algn="tl">
                      <a:srgbClr val="C0C0C0"/>
                    </a:outerShdw>
                  </a:effectLst>
                  <a:latin typeface="Verdana" pitchFamily="34" charset="0"/>
                </a:rPr>
                <a:t>嗅诊</a:t>
              </a:r>
            </a:p>
          </p:txBody>
        </p:sp>
      </p:grpSp>
      <p:grpSp>
        <p:nvGrpSpPr>
          <p:cNvPr id="6" name="Group 18"/>
          <p:cNvGrpSpPr>
            <a:grpSpLocks/>
          </p:cNvGrpSpPr>
          <p:nvPr/>
        </p:nvGrpSpPr>
        <p:grpSpPr bwMode="auto">
          <a:xfrm>
            <a:off x="4938713" y="4598988"/>
            <a:ext cx="1212850" cy="1130300"/>
            <a:chOff x="3412" y="3080"/>
            <a:chExt cx="764" cy="712"/>
          </a:xfrm>
        </p:grpSpPr>
        <p:grpSp>
          <p:nvGrpSpPr>
            <p:cNvPr id="7" name="Group 19"/>
            <p:cNvGrpSpPr>
              <a:grpSpLocks/>
            </p:cNvGrpSpPr>
            <p:nvPr/>
          </p:nvGrpSpPr>
          <p:grpSpPr bwMode="auto">
            <a:xfrm>
              <a:off x="3564" y="3256"/>
              <a:ext cx="564" cy="536"/>
              <a:chOff x="2016" y="1920"/>
              <a:chExt cx="1680" cy="1680"/>
            </a:xfrm>
          </p:grpSpPr>
          <p:sp>
            <p:nvSpPr>
              <p:cNvPr id="367636" name="Oval 20"/>
              <p:cNvSpPr>
                <a:spLocks noChangeArrowheads="1"/>
              </p:cNvSpPr>
              <p:nvPr/>
            </p:nvSpPr>
            <p:spPr bwMode="gray">
              <a:xfrm>
                <a:off x="2016" y="1920"/>
                <a:ext cx="1680" cy="1680"/>
              </a:xfrm>
              <a:prstGeom prst="ellipse">
                <a:avLst/>
              </a:prstGeom>
              <a:gradFill rotWithShape="1">
                <a:gsLst>
                  <a:gs pos="0">
                    <a:schemeClr val="bg2"/>
                  </a:gs>
                  <a:gs pos="100000">
                    <a:schemeClr val="bg2">
                      <a:gamma/>
                      <a:shade val="45490"/>
                      <a:invGamma/>
                    </a:schemeClr>
                  </a:gs>
                </a:gsLst>
                <a:lin ang="5400000" scaled="1"/>
              </a:gradFill>
              <a:ln w="9525">
                <a:noFill/>
                <a:round/>
                <a:headEnd/>
                <a:tailEnd/>
              </a:ln>
              <a:effectLst/>
            </p:spPr>
            <p:txBody>
              <a:bodyPr wrap="none" anchor="ctr"/>
              <a:lstStyle/>
              <a:p>
                <a:pPr>
                  <a:defRPr/>
                </a:pPr>
                <a:endParaRPr lang="zh-CN" altLang="en-US"/>
              </a:p>
            </p:txBody>
          </p:sp>
          <p:sp>
            <p:nvSpPr>
              <p:cNvPr id="17444" name="Freeform 21"/>
              <p:cNvSpPr>
                <a:spLocks/>
              </p:cNvSpPr>
              <p:nvPr/>
            </p:nvSpPr>
            <p:spPr bwMode="gray">
              <a:xfrm>
                <a:off x="2208" y="1948"/>
                <a:ext cx="1296" cy="634"/>
              </a:xfrm>
              <a:custGeom>
                <a:avLst/>
                <a:gdLst>
                  <a:gd name="T0" fmla="*/ 940 w 1321"/>
                  <a:gd name="T1" fmla="*/ 55 h 712"/>
                  <a:gd name="T2" fmla="*/ 952 w 1321"/>
                  <a:gd name="T3" fmla="*/ 61 h 712"/>
                  <a:gd name="T4" fmla="*/ 955 w 1321"/>
                  <a:gd name="T5" fmla="*/ 67 h 712"/>
                  <a:gd name="T6" fmla="*/ 950 w 1321"/>
                  <a:gd name="T7" fmla="*/ 72 h 712"/>
                  <a:gd name="T8" fmla="*/ 938 w 1321"/>
                  <a:gd name="T9" fmla="*/ 76 h 712"/>
                  <a:gd name="T10" fmla="*/ 919 w 1321"/>
                  <a:gd name="T11" fmla="*/ 81 h 712"/>
                  <a:gd name="T12" fmla="*/ 895 w 1321"/>
                  <a:gd name="T13" fmla="*/ 84 h 712"/>
                  <a:gd name="T14" fmla="*/ 864 w 1321"/>
                  <a:gd name="T15" fmla="*/ 87 h 712"/>
                  <a:gd name="T16" fmla="*/ 829 w 1321"/>
                  <a:gd name="T17" fmla="*/ 91 h 712"/>
                  <a:gd name="T18" fmla="*/ 789 w 1321"/>
                  <a:gd name="T19" fmla="*/ 93 h 712"/>
                  <a:gd name="T20" fmla="*/ 745 w 1321"/>
                  <a:gd name="T21" fmla="*/ 94 h 712"/>
                  <a:gd name="T22" fmla="*/ 699 w 1321"/>
                  <a:gd name="T23" fmla="*/ 95 h 712"/>
                  <a:gd name="T24" fmla="*/ 648 w 1321"/>
                  <a:gd name="T25" fmla="*/ 98 h 712"/>
                  <a:gd name="T26" fmla="*/ 596 w 1321"/>
                  <a:gd name="T27" fmla="*/ 99 h 712"/>
                  <a:gd name="T28" fmla="*/ 575 w 1321"/>
                  <a:gd name="T29" fmla="*/ 100 h 712"/>
                  <a:gd name="T30" fmla="*/ 344 w 1321"/>
                  <a:gd name="T31" fmla="*/ 100 h 712"/>
                  <a:gd name="T32" fmla="*/ 340 w 1321"/>
                  <a:gd name="T33" fmla="*/ 100 h 712"/>
                  <a:gd name="T34" fmla="*/ 295 w 1321"/>
                  <a:gd name="T35" fmla="*/ 99 h 712"/>
                  <a:gd name="T36" fmla="*/ 252 w 1321"/>
                  <a:gd name="T37" fmla="*/ 98 h 712"/>
                  <a:gd name="T38" fmla="*/ 211 w 1321"/>
                  <a:gd name="T39" fmla="*/ 97 h 712"/>
                  <a:gd name="T40" fmla="*/ 171 w 1321"/>
                  <a:gd name="T41" fmla="*/ 94 h 712"/>
                  <a:gd name="T42" fmla="*/ 134 w 1321"/>
                  <a:gd name="T43" fmla="*/ 94 h 712"/>
                  <a:gd name="T44" fmla="*/ 104 w 1321"/>
                  <a:gd name="T45" fmla="*/ 92 h 712"/>
                  <a:gd name="T46" fmla="*/ 73 w 1321"/>
                  <a:gd name="T47" fmla="*/ 90 h 712"/>
                  <a:gd name="T48" fmla="*/ 50 w 1321"/>
                  <a:gd name="T49" fmla="*/ 88 h 712"/>
                  <a:gd name="T50" fmla="*/ 26 w 1321"/>
                  <a:gd name="T51" fmla="*/ 84 h 712"/>
                  <a:gd name="T52" fmla="*/ 18 w 1321"/>
                  <a:gd name="T53" fmla="*/ 81 h 712"/>
                  <a:gd name="T54" fmla="*/ 6 w 1321"/>
                  <a:gd name="T55" fmla="*/ 77 h 712"/>
                  <a:gd name="T56" fmla="*/ 0 w 1321"/>
                  <a:gd name="T57" fmla="*/ 73 h 712"/>
                  <a:gd name="T58" fmla="*/ 0 w 1321"/>
                  <a:gd name="T59" fmla="*/ 72 h 712"/>
                  <a:gd name="T60" fmla="*/ 4 w 1321"/>
                  <a:gd name="T61" fmla="*/ 67 h 712"/>
                  <a:gd name="T62" fmla="*/ 16 w 1321"/>
                  <a:gd name="T63" fmla="*/ 61 h 712"/>
                  <a:gd name="T64" fmla="*/ 34 w 1321"/>
                  <a:gd name="T65" fmla="*/ 52 h 712"/>
                  <a:gd name="T66" fmla="*/ 69 w 1321"/>
                  <a:gd name="T67" fmla="*/ 42 h 712"/>
                  <a:gd name="T68" fmla="*/ 108 w 1321"/>
                  <a:gd name="T69" fmla="*/ 33 h 712"/>
                  <a:gd name="T70" fmla="*/ 148 w 1321"/>
                  <a:gd name="T71" fmla="*/ 24 h 712"/>
                  <a:gd name="T72" fmla="*/ 195 w 1321"/>
                  <a:gd name="T73" fmla="*/ 17 h 712"/>
                  <a:gd name="T74" fmla="*/ 247 w 1321"/>
                  <a:gd name="T75" fmla="*/ 11 h 712"/>
                  <a:gd name="T76" fmla="*/ 300 w 1321"/>
                  <a:gd name="T77" fmla="*/ 6 h 712"/>
                  <a:gd name="T78" fmla="*/ 360 w 1321"/>
                  <a:gd name="T79" fmla="*/ 4 h 712"/>
                  <a:gd name="T80" fmla="*/ 420 w 1321"/>
                  <a:gd name="T81" fmla="*/ 4 h 712"/>
                  <a:gd name="T82" fmla="*/ 483 w 1321"/>
                  <a:gd name="T83" fmla="*/ 0 h 712"/>
                  <a:gd name="T84" fmla="*/ 483 w 1321"/>
                  <a:gd name="T85" fmla="*/ 0 h 712"/>
                  <a:gd name="T86" fmla="*/ 548 w 1321"/>
                  <a:gd name="T87" fmla="*/ 4 h 712"/>
                  <a:gd name="T88" fmla="*/ 612 w 1321"/>
                  <a:gd name="T89" fmla="*/ 4 h 712"/>
                  <a:gd name="T90" fmla="*/ 674 w 1321"/>
                  <a:gd name="T91" fmla="*/ 7 h 712"/>
                  <a:gd name="T92" fmla="*/ 731 w 1321"/>
                  <a:gd name="T93" fmla="*/ 12 h 712"/>
                  <a:gd name="T94" fmla="*/ 782 w 1321"/>
                  <a:gd name="T95" fmla="*/ 19 h 712"/>
                  <a:gd name="T96" fmla="*/ 830 w 1321"/>
                  <a:gd name="T97" fmla="*/ 27 h 712"/>
                  <a:gd name="T98" fmla="*/ 873 w 1321"/>
                  <a:gd name="T99" fmla="*/ 36 h 712"/>
                  <a:gd name="T100" fmla="*/ 909 w 1321"/>
                  <a:gd name="T101" fmla="*/ 45 h 712"/>
                  <a:gd name="T102" fmla="*/ 940 w 1321"/>
                  <a:gd name="T103" fmla="*/ 55 h 712"/>
                  <a:gd name="T104" fmla="*/ 940 w 1321"/>
                  <a:gd name="T105" fmla="*/ 55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bg2"/>
                  </a:gs>
                </a:gsLst>
                <a:lin ang="5400000" scaled="1"/>
              </a:gradFill>
              <a:ln w="0">
                <a:noFill/>
                <a:round/>
                <a:headEnd/>
                <a:tailEnd/>
              </a:ln>
            </p:spPr>
            <p:txBody>
              <a:bodyPr/>
              <a:lstStyle/>
              <a:p>
                <a:endParaRPr lang="zh-CN" altLang="en-US"/>
              </a:p>
            </p:txBody>
          </p:sp>
        </p:grpSp>
        <p:sp>
          <p:nvSpPr>
            <p:cNvPr id="367638" name="Text Box 22"/>
            <p:cNvSpPr txBox="1">
              <a:spLocks noChangeArrowheads="1"/>
            </p:cNvSpPr>
            <p:nvPr/>
          </p:nvSpPr>
          <p:spPr bwMode="gray">
            <a:xfrm>
              <a:off x="3571" y="3321"/>
              <a:ext cx="605" cy="327"/>
            </a:xfrm>
            <a:prstGeom prst="rect">
              <a:avLst/>
            </a:prstGeom>
            <a:noFill/>
            <a:ln w="9525" algn="ctr">
              <a:noFill/>
              <a:miter lim="800000"/>
              <a:headEnd/>
              <a:tailEnd/>
            </a:ln>
            <a:effectLst/>
          </p:spPr>
          <p:txBody>
            <a:bodyPr>
              <a:spAutoFit/>
            </a:bodyPr>
            <a:lstStyle/>
            <a:p>
              <a:pPr algn="ctr" eaLnBrk="0" hangingPunct="0">
                <a:defRPr/>
              </a:pPr>
              <a:r>
                <a:rPr kumimoji="0" lang="zh-CN" altLang="en-US" sz="2800" b="1" dirty="0">
                  <a:solidFill>
                    <a:srgbClr val="FFFFFF"/>
                  </a:solidFill>
                  <a:effectLst>
                    <a:outerShdw blurRad="38100" dist="38100" dir="2700000" algn="tl">
                      <a:srgbClr val="C0C0C0"/>
                    </a:outerShdw>
                  </a:effectLst>
                  <a:latin typeface="Verdana" pitchFamily="34" charset="0"/>
                </a:rPr>
                <a:t>听诊</a:t>
              </a:r>
            </a:p>
          </p:txBody>
        </p:sp>
        <p:sp>
          <p:nvSpPr>
            <p:cNvPr id="367639" name="Oval 23"/>
            <p:cNvSpPr>
              <a:spLocks noChangeArrowheads="1"/>
            </p:cNvSpPr>
            <p:nvPr/>
          </p:nvSpPr>
          <p:spPr bwMode="gray">
            <a:xfrm rot="18227093">
              <a:off x="3491" y="3177"/>
              <a:ext cx="90" cy="89"/>
            </a:xfrm>
            <a:prstGeom prst="ellipse">
              <a:avLst/>
            </a:prstGeom>
            <a:gradFill rotWithShape="1">
              <a:gsLst>
                <a:gs pos="0">
                  <a:schemeClr val="bg2"/>
                </a:gs>
                <a:gs pos="100000">
                  <a:schemeClr val="bg2">
                    <a:gamma/>
                    <a:shade val="66667"/>
                    <a:invGamma/>
                  </a:schemeClr>
                </a:gs>
              </a:gsLst>
              <a:path path="shape">
                <a:fillToRect l="50000" t="50000" r="50000" b="50000"/>
              </a:path>
            </a:gradFill>
            <a:ln w="9525">
              <a:solidFill>
                <a:srgbClr val="000000"/>
              </a:solidFill>
              <a:round/>
              <a:headEnd/>
              <a:tailEnd/>
            </a:ln>
            <a:effectLst/>
          </p:spPr>
          <p:txBody>
            <a:bodyPr wrap="none" anchor="ctr"/>
            <a:lstStyle/>
            <a:p>
              <a:pPr>
                <a:defRPr/>
              </a:pPr>
              <a:endParaRPr lang="zh-CN" altLang="en-US"/>
            </a:p>
          </p:txBody>
        </p:sp>
        <p:sp>
          <p:nvSpPr>
            <p:cNvPr id="367640" name="Oval 24"/>
            <p:cNvSpPr>
              <a:spLocks noChangeArrowheads="1"/>
            </p:cNvSpPr>
            <p:nvPr/>
          </p:nvSpPr>
          <p:spPr bwMode="gray">
            <a:xfrm rot="18227093">
              <a:off x="3388" y="3095"/>
              <a:ext cx="90" cy="77"/>
            </a:xfrm>
            <a:prstGeom prst="ellipse">
              <a:avLst/>
            </a:prstGeom>
            <a:gradFill rotWithShape="1">
              <a:gsLst>
                <a:gs pos="0">
                  <a:schemeClr val="bg2"/>
                </a:gs>
                <a:gs pos="100000">
                  <a:schemeClr val="bg2">
                    <a:gamma/>
                    <a:shade val="66667"/>
                    <a:invGamma/>
                  </a:schemeClr>
                </a:gs>
              </a:gsLst>
              <a:path path="shape">
                <a:fillToRect l="50000" t="50000" r="50000" b="50000"/>
              </a:path>
            </a:gradFill>
            <a:ln w="9525">
              <a:solidFill>
                <a:srgbClr val="000000"/>
              </a:solidFill>
              <a:round/>
              <a:headEnd/>
              <a:tailEnd/>
            </a:ln>
            <a:effectLst/>
          </p:spPr>
          <p:txBody>
            <a:bodyPr wrap="none" anchor="ctr"/>
            <a:lstStyle/>
            <a:p>
              <a:pPr>
                <a:defRPr/>
              </a:pPr>
              <a:endParaRPr lang="zh-CN" altLang="en-US"/>
            </a:p>
          </p:txBody>
        </p:sp>
      </p:grpSp>
      <p:grpSp>
        <p:nvGrpSpPr>
          <p:cNvPr id="8" name="Group 25"/>
          <p:cNvGrpSpPr>
            <a:grpSpLocks/>
          </p:cNvGrpSpPr>
          <p:nvPr/>
        </p:nvGrpSpPr>
        <p:grpSpPr bwMode="auto">
          <a:xfrm>
            <a:off x="1214438" y="2528888"/>
            <a:ext cx="1431925" cy="838200"/>
            <a:chOff x="1210" y="1872"/>
            <a:chExt cx="902" cy="528"/>
          </a:xfrm>
        </p:grpSpPr>
        <p:grpSp>
          <p:nvGrpSpPr>
            <p:cNvPr id="9" name="Group 26"/>
            <p:cNvGrpSpPr>
              <a:grpSpLocks/>
            </p:cNvGrpSpPr>
            <p:nvPr/>
          </p:nvGrpSpPr>
          <p:grpSpPr bwMode="auto">
            <a:xfrm>
              <a:off x="1248" y="1872"/>
              <a:ext cx="558" cy="528"/>
              <a:chOff x="2016" y="1920"/>
              <a:chExt cx="1680" cy="1680"/>
            </a:xfrm>
          </p:grpSpPr>
          <p:sp>
            <p:nvSpPr>
              <p:cNvPr id="367643" name="Oval 27"/>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45490"/>
                      <a:invGamma/>
                    </a:schemeClr>
                  </a:gs>
                </a:gsLst>
                <a:lin ang="5400000" scaled="1"/>
              </a:gradFill>
              <a:ln w="9525">
                <a:noFill/>
                <a:round/>
                <a:headEnd/>
                <a:tailEnd/>
              </a:ln>
              <a:effectLst/>
            </p:spPr>
            <p:txBody>
              <a:bodyPr wrap="none" anchor="ctr"/>
              <a:lstStyle/>
              <a:p>
                <a:pPr>
                  <a:defRPr/>
                </a:pPr>
                <a:endParaRPr lang="zh-CN" altLang="en-US"/>
              </a:p>
            </p:txBody>
          </p:sp>
          <p:sp>
            <p:nvSpPr>
              <p:cNvPr id="17438" name="Freeform 28"/>
              <p:cNvSpPr>
                <a:spLocks/>
              </p:cNvSpPr>
              <p:nvPr/>
            </p:nvSpPr>
            <p:spPr bwMode="gray">
              <a:xfrm>
                <a:off x="2208" y="1948"/>
                <a:ext cx="1296" cy="634"/>
              </a:xfrm>
              <a:custGeom>
                <a:avLst/>
                <a:gdLst>
                  <a:gd name="T0" fmla="*/ 940 w 1321"/>
                  <a:gd name="T1" fmla="*/ 55 h 712"/>
                  <a:gd name="T2" fmla="*/ 952 w 1321"/>
                  <a:gd name="T3" fmla="*/ 61 h 712"/>
                  <a:gd name="T4" fmla="*/ 955 w 1321"/>
                  <a:gd name="T5" fmla="*/ 67 h 712"/>
                  <a:gd name="T6" fmla="*/ 950 w 1321"/>
                  <a:gd name="T7" fmla="*/ 72 h 712"/>
                  <a:gd name="T8" fmla="*/ 938 w 1321"/>
                  <a:gd name="T9" fmla="*/ 76 h 712"/>
                  <a:gd name="T10" fmla="*/ 919 w 1321"/>
                  <a:gd name="T11" fmla="*/ 81 h 712"/>
                  <a:gd name="T12" fmla="*/ 895 w 1321"/>
                  <a:gd name="T13" fmla="*/ 84 h 712"/>
                  <a:gd name="T14" fmla="*/ 864 w 1321"/>
                  <a:gd name="T15" fmla="*/ 87 h 712"/>
                  <a:gd name="T16" fmla="*/ 829 w 1321"/>
                  <a:gd name="T17" fmla="*/ 91 h 712"/>
                  <a:gd name="T18" fmla="*/ 789 w 1321"/>
                  <a:gd name="T19" fmla="*/ 93 h 712"/>
                  <a:gd name="T20" fmla="*/ 745 w 1321"/>
                  <a:gd name="T21" fmla="*/ 94 h 712"/>
                  <a:gd name="T22" fmla="*/ 699 w 1321"/>
                  <a:gd name="T23" fmla="*/ 95 h 712"/>
                  <a:gd name="T24" fmla="*/ 648 w 1321"/>
                  <a:gd name="T25" fmla="*/ 98 h 712"/>
                  <a:gd name="T26" fmla="*/ 596 w 1321"/>
                  <a:gd name="T27" fmla="*/ 99 h 712"/>
                  <a:gd name="T28" fmla="*/ 575 w 1321"/>
                  <a:gd name="T29" fmla="*/ 100 h 712"/>
                  <a:gd name="T30" fmla="*/ 344 w 1321"/>
                  <a:gd name="T31" fmla="*/ 100 h 712"/>
                  <a:gd name="T32" fmla="*/ 340 w 1321"/>
                  <a:gd name="T33" fmla="*/ 100 h 712"/>
                  <a:gd name="T34" fmla="*/ 295 w 1321"/>
                  <a:gd name="T35" fmla="*/ 99 h 712"/>
                  <a:gd name="T36" fmla="*/ 252 w 1321"/>
                  <a:gd name="T37" fmla="*/ 98 h 712"/>
                  <a:gd name="T38" fmla="*/ 211 w 1321"/>
                  <a:gd name="T39" fmla="*/ 97 h 712"/>
                  <a:gd name="T40" fmla="*/ 171 w 1321"/>
                  <a:gd name="T41" fmla="*/ 94 h 712"/>
                  <a:gd name="T42" fmla="*/ 134 w 1321"/>
                  <a:gd name="T43" fmla="*/ 94 h 712"/>
                  <a:gd name="T44" fmla="*/ 104 w 1321"/>
                  <a:gd name="T45" fmla="*/ 92 h 712"/>
                  <a:gd name="T46" fmla="*/ 73 w 1321"/>
                  <a:gd name="T47" fmla="*/ 90 h 712"/>
                  <a:gd name="T48" fmla="*/ 50 w 1321"/>
                  <a:gd name="T49" fmla="*/ 88 h 712"/>
                  <a:gd name="T50" fmla="*/ 26 w 1321"/>
                  <a:gd name="T51" fmla="*/ 84 h 712"/>
                  <a:gd name="T52" fmla="*/ 18 w 1321"/>
                  <a:gd name="T53" fmla="*/ 81 h 712"/>
                  <a:gd name="T54" fmla="*/ 6 w 1321"/>
                  <a:gd name="T55" fmla="*/ 77 h 712"/>
                  <a:gd name="T56" fmla="*/ 0 w 1321"/>
                  <a:gd name="T57" fmla="*/ 73 h 712"/>
                  <a:gd name="T58" fmla="*/ 0 w 1321"/>
                  <a:gd name="T59" fmla="*/ 72 h 712"/>
                  <a:gd name="T60" fmla="*/ 4 w 1321"/>
                  <a:gd name="T61" fmla="*/ 67 h 712"/>
                  <a:gd name="T62" fmla="*/ 16 w 1321"/>
                  <a:gd name="T63" fmla="*/ 61 h 712"/>
                  <a:gd name="T64" fmla="*/ 34 w 1321"/>
                  <a:gd name="T65" fmla="*/ 52 h 712"/>
                  <a:gd name="T66" fmla="*/ 69 w 1321"/>
                  <a:gd name="T67" fmla="*/ 42 h 712"/>
                  <a:gd name="T68" fmla="*/ 108 w 1321"/>
                  <a:gd name="T69" fmla="*/ 33 h 712"/>
                  <a:gd name="T70" fmla="*/ 148 w 1321"/>
                  <a:gd name="T71" fmla="*/ 24 h 712"/>
                  <a:gd name="T72" fmla="*/ 195 w 1321"/>
                  <a:gd name="T73" fmla="*/ 17 h 712"/>
                  <a:gd name="T74" fmla="*/ 247 w 1321"/>
                  <a:gd name="T75" fmla="*/ 11 h 712"/>
                  <a:gd name="T76" fmla="*/ 300 w 1321"/>
                  <a:gd name="T77" fmla="*/ 6 h 712"/>
                  <a:gd name="T78" fmla="*/ 360 w 1321"/>
                  <a:gd name="T79" fmla="*/ 4 h 712"/>
                  <a:gd name="T80" fmla="*/ 420 w 1321"/>
                  <a:gd name="T81" fmla="*/ 4 h 712"/>
                  <a:gd name="T82" fmla="*/ 483 w 1321"/>
                  <a:gd name="T83" fmla="*/ 0 h 712"/>
                  <a:gd name="T84" fmla="*/ 483 w 1321"/>
                  <a:gd name="T85" fmla="*/ 0 h 712"/>
                  <a:gd name="T86" fmla="*/ 548 w 1321"/>
                  <a:gd name="T87" fmla="*/ 4 h 712"/>
                  <a:gd name="T88" fmla="*/ 612 w 1321"/>
                  <a:gd name="T89" fmla="*/ 4 h 712"/>
                  <a:gd name="T90" fmla="*/ 674 w 1321"/>
                  <a:gd name="T91" fmla="*/ 7 h 712"/>
                  <a:gd name="T92" fmla="*/ 731 w 1321"/>
                  <a:gd name="T93" fmla="*/ 12 h 712"/>
                  <a:gd name="T94" fmla="*/ 782 w 1321"/>
                  <a:gd name="T95" fmla="*/ 19 h 712"/>
                  <a:gd name="T96" fmla="*/ 830 w 1321"/>
                  <a:gd name="T97" fmla="*/ 27 h 712"/>
                  <a:gd name="T98" fmla="*/ 873 w 1321"/>
                  <a:gd name="T99" fmla="*/ 36 h 712"/>
                  <a:gd name="T100" fmla="*/ 909 w 1321"/>
                  <a:gd name="T101" fmla="*/ 45 h 712"/>
                  <a:gd name="T102" fmla="*/ 940 w 1321"/>
                  <a:gd name="T103" fmla="*/ 55 h 712"/>
                  <a:gd name="T104" fmla="*/ 940 w 1321"/>
                  <a:gd name="T105" fmla="*/ 55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1"/>
                  </a:gs>
                </a:gsLst>
                <a:lin ang="5400000" scaled="1"/>
              </a:gradFill>
              <a:ln w="0">
                <a:noFill/>
                <a:round/>
                <a:headEnd/>
                <a:tailEnd/>
              </a:ln>
            </p:spPr>
            <p:txBody>
              <a:bodyPr/>
              <a:lstStyle/>
              <a:p>
                <a:endParaRPr lang="zh-CN" altLang="en-US"/>
              </a:p>
            </p:txBody>
          </p:sp>
        </p:grpSp>
        <p:sp>
          <p:nvSpPr>
            <p:cNvPr id="367645" name="Text Box 29"/>
            <p:cNvSpPr txBox="1">
              <a:spLocks noChangeArrowheads="1"/>
            </p:cNvSpPr>
            <p:nvPr/>
          </p:nvSpPr>
          <p:spPr bwMode="gray">
            <a:xfrm>
              <a:off x="1210" y="1968"/>
              <a:ext cx="566" cy="327"/>
            </a:xfrm>
            <a:prstGeom prst="rect">
              <a:avLst/>
            </a:prstGeom>
            <a:noFill/>
            <a:ln w="9525" algn="ctr">
              <a:noFill/>
              <a:miter lim="800000"/>
              <a:headEnd/>
              <a:tailEnd/>
            </a:ln>
            <a:effectLst/>
          </p:spPr>
          <p:txBody>
            <a:bodyPr wrap="none">
              <a:spAutoFit/>
            </a:bodyPr>
            <a:lstStyle/>
            <a:p>
              <a:pPr algn="ctr" eaLnBrk="0" hangingPunct="0">
                <a:defRPr/>
              </a:pPr>
              <a:r>
                <a:rPr kumimoji="0" lang="zh-CN" altLang="en-US" sz="2800" b="1" dirty="0">
                  <a:solidFill>
                    <a:srgbClr val="FFFFFF"/>
                  </a:solidFill>
                  <a:effectLst>
                    <a:outerShdw blurRad="38100" dist="38100" dir="2700000" algn="tl">
                      <a:srgbClr val="C0C0C0"/>
                    </a:outerShdw>
                  </a:effectLst>
                  <a:latin typeface="Verdana" pitchFamily="34" charset="0"/>
                </a:rPr>
                <a:t>视诊</a:t>
              </a:r>
            </a:p>
          </p:txBody>
        </p:sp>
        <p:grpSp>
          <p:nvGrpSpPr>
            <p:cNvPr id="10" name="Group 30"/>
            <p:cNvGrpSpPr>
              <a:grpSpLocks/>
            </p:cNvGrpSpPr>
            <p:nvPr/>
          </p:nvGrpSpPr>
          <p:grpSpPr bwMode="auto">
            <a:xfrm>
              <a:off x="1865" y="2185"/>
              <a:ext cx="247" cy="135"/>
              <a:chOff x="2016" y="2304"/>
              <a:chExt cx="231" cy="130"/>
            </a:xfrm>
          </p:grpSpPr>
          <p:sp>
            <p:nvSpPr>
              <p:cNvPr id="367647" name="Oval 31"/>
              <p:cNvSpPr>
                <a:spLocks noChangeArrowheads="1"/>
              </p:cNvSpPr>
              <p:nvPr/>
            </p:nvSpPr>
            <p:spPr bwMode="gray">
              <a:xfrm rot="18227093">
                <a:off x="2019" y="2301"/>
                <a:ext cx="82" cy="87"/>
              </a:xfrm>
              <a:prstGeom prst="ellipse">
                <a:avLst/>
              </a:prstGeom>
              <a:gradFill rotWithShape="1">
                <a:gsLst>
                  <a:gs pos="0">
                    <a:schemeClr val="accent1"/>
                  </a:gs>
                  <a:gs pos="100000">
                    <a:schemeClr val="accent1">
                      <a:gamma/>
                      <a:shade val="57647"/>
                      <a:invGamma/>
                    </a:schemeClr>
                  </a:gs>
                </a:gsLst>
                <a:path path="shape">
                  <a:fillToRect l="50000" t="50000" r="50000" b="50000"/>
                </a:path>
              </a:gradFill>
              <a:ln w="9525">
                <a:solidFill>
                  <a:srgbClr val="000000"/>
                </a:solidFill>
                <a:round/>
                <a:headEnd/>
                <a:tailEnd/>
              </a:ln>
              <a:effectLst/>
            </p:spPr>
            <p:txBody>
              <a:bodyPr wrap="none" anchor="ctr"/>
              <a:lstStyle/>
              <a:p>
                <a:pPr>
                  <a:defRPr/>
                </a:pPr>
                <a:endParaRPr lang="zh-CN" altLang="en-US"/>
              </a:p>
            </p:txBody>
          </p:sp>
          <p:sp>
            <p:nvSpPr>
              <p:cNvPr id="367648" name="Oval 32"/>
              <p:cNvSpPr>
                <a:spLocks noChangeArrowheads="1"/>
              </p:cNvSpPr>
              <p:nvPr/>
            </p:nvSpPr>
            <p:spPr bwMode="gray">
              <a:xfrm rot="18227093">
                <a:off x="2163" y="2352"/>
                <a:ext cx="82" cy="87"/>
              </a:xfrm>
              <a:prstGeom prst="ellipse">
                <a:avLst/>
              </a:prstGeom>
              <a:gradFill rotWithShape="1">
                <a:gsLst>
                  <a:gs pos="0">
                    <a:schemeClr val="accent1"/>
                  </a:gs>
                  <a:gs pos="100000">
                    <a:schemeClr val="accent1">
                      <a:gamma/>
                      <a:shade val="48627"/>
                      <a:invGamma/>
                    </a:schemeClr>
                  </a:gs>
                </a:gsLst>
                <a:path path="shape">
                  <a:fillToRect l="50000" t="50000" r="50000" b="50000"/>
                </a:path>
              </a:gradFill>
              <a:ln w="9525">
                <a:solidFill>
                  <a:srgbClr val="000000"/>
                </a:solidFill>
                <a:round/>
                <a:headEnd/>
                <a:tailEnd/>
              </a:ln>
              <a:effectLst/>
            </p:spPr>
            <p:txBody>
              <a:bodyPr wrap="none" anchor="ctr"/>
              <a:lstStyle/>
              <a:p>
                <a:pPr>
                  <a:defRPr/>
                </a:pPr>
                <a:endParaRPr lang="zh-CN" altLang="en-US"/>
              </a:p>
            </p:txBody>
          </p:sp>
        </p:grpSp>
      </p:grpSp>
      <p:grpSp>
        <p:nvGrpSpPr>
          <p:cNvPr id="11" name="Group 33"/>
          <p:cNvGrpSpPr>
            <a:grpSpLocks/>
          </p:cNvGrpSpPr>
          <p:nvPr/>
        </p:nvGrpSpPr>
        <p:grpSpPr bwMode="auto">
          <a:xfrm>
            <a:off x="3484563" y="928688"/>
            <a:ext cx="1066800" cy="1323975"/>
            <a:chOff x="2640" y="864"/>
            <a:chExt cx="672" cy="834"/>
          </a:xfrm>
        </p:grpSpPr>
        <p:grpSp>
          <p:nvGrpSpPr>
            <p:cNvPr id="12" name="Group 34"/>
            <p:cNvGrpSpPr>
              <a:grpSpLocks/>
            </p:cNvGrpSpPr>
            <p:nvPr/>
          </p:nvGrpSpPr>
          <p:grpSpPr bwMode="auto">
            <a:xfrm>
              <a:off x="2688" y="864"/>
              <a:ext cx="576" cy="528"/>
              <a:chOff x="2016" y="1920"/>
              <a:chExt cx="1680" cy="1680"/>
            </a:xfrm>
          </p:grpSpPr>
          <p:sp>
            <p:nvSpPr>
              <p:cNvPr id="367651" name="Oval 35"/>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42353"/>
                      <a:invGamma/>
                    </a:schemeClr>
                  </a:gs>
                </a:gsLst>
                <a:lin ang="5400000" scaled="1"/>
              </a:gradFill>
              <a:ln w="9525">
                <a:noFill/>
                <a:round/>
                <a:headEnd/>
                <a:tailEnd/>
              </a:ln>
              <a:effectLst/>
            </p:spPr>
            <p:txBody>
              <a:bodyPr wrap="none" anchor="ctr"/>
              <a:lstStyle/>
              <a:p>
                <a:pPr>
                  <a:defRPr/>
                </a:pPr>
                <a:endParaRPr lang="zh-CN" altLang="en-US"/>
              </a:p>
            </p:txBody>
          </p:sp>
          <p:sp>
            <p:nvSpPr>
              <p:cNvPr id="17431" name="Freeform 36"/>
              <p:cNvSpPr>
                <a:spLocks/>
              </p:cNvSpPr>
              <p:nvPr/>
            </p:nvSpPr>
            <p:spPr bwMode="gray">
              <a:xfrm>
                <a:off x="2208" y="1948"/>
                <a:ext cx="1296" cy="634"/>
              </a:xfrm>
              <a:custGeom>
                <a:avLst/>
                <a:gdLst>
                  <a:gd name="T0" fmla="*/ 940 w 1321"/>
                  <a:gd name="T1" fmla="*/ 55 h 712"/>
                  <a:gd name="T2" fmla="*/ 952 w 1321"/>
                  <a:gd name="T3" fmla="*/ 61 h 712"/>
                  <a:gd name="T4" fmla="*/ 955 w 1321"/>
                  <a:gd name="T5" fmla="*/ 67 h 712"/>
                  <a:gd name="T6" fmla="*/ 950 w 1321"/>
                  <a:gd name="T7" fmla="*/ 72 h 712"/>
                  <a:gd name="T8" fmla="*/ 938 w 1321"/>
                  <a:gd name="T9" fmla="*/ 76 h 712"/>
                  <a:gd name="T10" fmla="*/ 919 w 1321"/>
                  <a:gd name="T11" fmla="*/ 81 h 712"/>
                  <a:gd name="T12" fmla="*/ 895 w 1321"/>
                  <a:gd name="T13" fmla="*/ 84 h 712"/>
                  <a:gd name="T14" fmla="*/ 864 w 1321"/>
                  <a:gd name="T15" fmla="*/ 87 h 712"/>
                  <a:gd name="T16" fmla="*/ 829 w 1321"/>
                  <a:gd name="T17" fmla="*/ 91 h 712"/>
                  <a:gd name="T18" fmla="*/ 789 w 1321"/>
                  <a:gd name="T19" fmla="*/ 93 h 712"/>
                  <a:gd name="T20" fmla="*/ 745 w 1321"/>
                  <a:gd name="T21" fmla="*/ 94 h 712"/>
                  <a:gd name="T22" fmla="*/ 699 w 1321"/>
                  <a:gd name="T23" fmla="*/ 95 h 712"/>
                  <a:gd name="T24" fmla="*/ 648 w 1321"/>
                  <a:gd name="T25" fmla="*/ 98 h 712"/>
                  <a:gd name="T26" fmla="*/ 596 w 1321"/>
                  <a:gd name="T27" fmla="*/ 99 h 712"/>
                  <a:gd name="T28" fmla="*/ 575 w 1321"/>
                  <a:gd name="T29" fmla="*/ 100 h 712"/>
                  <a:gd name="T30" fmla="*/ 344 w 1321"/>
                  <a:gd name="T31" fmla="*/ 100 h 712"/>
                  <a:gd name="T32" fmla="*/ 340 w 1321"/>
                  <a:gd name="T33" fmla="*/ 100 h 712"/>
                  <a:gd name="T34" fmla="*/ 295 w 1321"/>
                  <a:gd name="T35" fmla="*/ 99 h 712"/>
                  <a:gd name="T36" fmla="*/ 252 w 1321"/>
                  <a:gd name="T37" fmla="*/ 98 h 712"/>
                  <a:gd name="T38" fmla="*/ 211 w 1321"/>
                  <a:gd name="T39" fmla="*/ 97 h 712"/>
                  <a:gd name="T40" fmla="*/ 171 w 1321"/>
                  <a:gd name="T41" fmla="*/ 94 h 712"/>
                  <a:gd name="T42" fmla="*/ 134 w 1321"/>
                  <a:gd name="T43" fmla="*/ 94 h 712"/>
                  <a:gd name="T44" fmla="*/ 104 w 1321"/>
                  <a:gd name="T45" fmla="*/ 92 h 712"/>
                  <a:gd name="T46" fmla="*/ 73 w 1321"/>
                  <a:gd name="T47" fmla="*/ 90 h 712"/>
                  <a:gd name="T48" fmla="*/ 50 w 1321"/>
                  <a:gd name="T49" fmla="*/ 88 h 712"/>
                  <a:gd name="T50" fmla="*/ 26 w 1321"/>
                  <a:gd name="T51" fmla="*/ 84 h 712"/>
                  <a:gd name="T52" fmla="*/ 18 w 1321"/>
                  <a:gd name="T53" fmla="*/ 81 h 712"/>
                  <a:gd name="T54" fmla="*/ 6 w 1321"/>
                  <a:gd name="T55" fmla="*/ 77 h 712"/>
                  <a:gd name="T56" fmla="*/ 0 w 1321"/>
                  <a:gd name="T57" fmla="*/ 73 h 712"/>
                  <a:gd name="T58" fmla="*/ 0 w 1321"/>
                  <a:gd name="T59" fmla="*/ 72 h 712"/>
                  <a:gd name="T60" fmla="*/ 4 w 1321"/>
                  <a:gd name="T61" fmla="*/ 67 h 712"/>
                  <a:gd name="T62" fmla="*/ 16 w 1321"/>
                  <a:gd name="T63" fmla="*/ 61 h 712"/>
                  <a:gd name="T64" fmla="*/ 34 w 1321"/>
                  <a:gd name="T65" fmla="*/ 52 h 712"/>
                  <a:gd name="T66" fmla="*/ 69 w 1321"/>
                  <a:gd name="T67" fmla="*/ 42 h 712"/>
                  <a:gd name="T68" fmla="*/ 108 w 1321"/>
                  <a:gd name="T69" fmla="*/ 33 h 712"/>
                  <a:gd name="T70" fmla="*/ 148 w 1321"/>
                  <a:gd name="T71" fmla="*/ 24 h 712"/>
                  <a:gd name="T72" fmla="*/ 195 w 1321"/>
                  <a:gd name="T73" fmla="*/ 17 h 712"/>
                  <a:gd name="T74" fmla="*/ 247 w 1321"/>
                  <a:gd name="T75" fmla="*/ 11 h 712"/>
                  <a:gd name="T76" fmla="*/ 300 w 1321"/>
                  <a:gd name="T77" fmla="*/ 6 h 712"/>
                  <a:gd name="T78" fmla="*/ 360 w 1321"/>
                  <a:gd name="T79" fmla="*/ 4 h 712"/>
                  <a:gd name="T80" fmla="*/ 420 w 1321"/>
                  <a:gd name="T81" fmla="*/ 4 h 712"/>
                  <a:gd name="T82" fmla="*/ 483 w 1321"/>
                  <a:gd name="T83" fmla="*/ 0 h 712"/>
                  <a:gd name="T84" fmla="*/ 483 w 1321"/>
                  <a:gd name="T85" fmla="*/ 0 h 712"/>
                  <a:gd name="T86" fmla="*/ 548 w 1321"/>
                  <a:gd name="T87" fmla="*/ 4 h 712"/>
                  <a:gd name="T88" fmla="*/ 612 w 1321"/>
                  <a:gd name="T89" fmla="*/ 4 h 712"/>
                  <a:gd name="T90" fmla="*/ 674 w 1321"/>
                  <a:gd name="T91" fmla="*/ 7 h 712"/>
                  <a:gd name="T92" fmla="*/ 731 w 1321"/>
                  <a:gd name="T93" fmla="*/ 12 h 712"/>
                  <a:gd name="T94" fmla="*/ 782 w 1321"/>
                  <a:gd name="T95" fmla="*/ 19 h 712"/>
                  <a:gd name="T96" fmla="*/ 830 w 1321"/>
                  <a:gd name="T97" fmla="*/ 27 h 712"/>
                  <a:gd name="T98" fmla="*/ 873 w 1321"/>
                  <a:gd name="T99" fmla="*/ 36 h 712"/>
                  <a:gd name="T100" fmla="*/ 909 w 1321"/>
                  <a:gd name="T101" fmla="*/ 45 h 712"/>
                  <a:gd name="T102" fmla="*/ 940 w 1321"/>
                  <a:gd name="T103" fmla="*/ 55 h 712"/>
                  <a:gd name="T104" fmla="*/ 940 w 1321"/>
                  <a:gd name="T105" fmla="*/ 55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2"/>
                  </a:gs>
                </a:gsLst>
                <a:lin ang="5400000" scaled="1"/>
              </a:gradFill>
              <a:ln w="0">
                <a:noFill/>
                <a:round/>
                <a:headEnd/>
                <a:tailEnd/>
              </a:ln>
            </p:spPr>
            <p:txBody>
              <a:bodyPr/>
              <a:lstStyle/>
              <a:p>
                <a:endParaRPr lang="zh-CN" altLang="en-US"/>
              </a:p>
            </p:txBody>
          </p:sp>
        </p:grpSp>
        <p:sp>
          <p:nvSpPr>
            <p:cNvPr id="367653" name="Text Box 37"/>
            <p:cNvSpPr txBox="1">
              <a:spLocks noChangeArrowheads="1"/>
            </p:cNvSpPr>
            <p:nvPr/>
          </p:nvSpPr>
          <p:spPr bwMode="gray">
            <a:xfrm>
              <a:off x="2640" y="920"/>
              <a:ext cx="672" cy="328"/>
            </a:xfrm>
            <a:prstGeom prst="rect">
              <a:avLst/>
            </a:prstGeom>
            <a:noFill/>
            <a:ln w="9525" algn="ctr">
              <a:noFill/>
              <a:miter lim="800000"/>
              <a:headEnd/>
              <a:tailEnd/>
            </a:ln>
            <a:effectLst/>
          </p:spPr>
          <p:txBody>
            <a:bodyPr>
              <a:spAutoFit/>
            </a:bodyPr>
            <a:lstStyle/>
            <a:p>
              <a:pPr algn="ctr" eaLnBrk="0" hangingPunct="0">
                <a:defRPr/>
              </a:pPr>
              <a:r>
                <a:rPr kumimoji="0" lang="zh-CN" altLang="en-US" sz="2800" b="1">
                  <a:solidFill>
                    <a:srgbClr val="FFFFFF"/>
                  </a:solidFill>
                  <a:effectLst>
                    <a:outerShdw blurRad="38100" dist="38100" dir="2700000" algn="tl">
                      <a:srgbClr val="C0C0C0"/>
                    </a:outerShdw>
                  </a:effectLst>
                  <a:latin typeface="Verdana" pitchFamily="34" charset="0"/>
                </a:rPr>
                <a:t>触诊</a:t>
              </a:r>
            </a:p>
          </p:txBody>
        </p:sp>
        <p:grpSp>
          <p:nvGrpSpPr>
            <p:cNvPr id="13" name="Group 38"/>
            <p:cNvGrpSpPr>
              <a:grpSpLocks/>
            </p:cNvGrpSpPr>
            <p:nvPr/>
          </p:nvGrpSpPr>
          <p:grpSpPr bwMode="auto">
            <a:xfrm>
              <a:off x="2914" y="1428"/>
              <a:ext cx="93" cy="270"/>
              <a:chOff x="2832" y="1612"/>
              <a:chExt cx="87" cy="260"/>
            </a:xfrm>
          </p:grpSpPr>
          <p:sp>
            <p:nvSpPr>
              <p:cNvPr id="367655" name="Oval 39"/>
              <p:cNvSpPr>
                <a:spLocks noChangeArrowheads="1"/>
              </p:cNvSpPr>
              <p:nvPr/>
            </p:nvSpPr>
            <p:spPr bwMode="gray">
              <a:xfrm rot="18227093">
                <a:off x="2835" y="1609"/>
                <a:ext cx="82" cy="87"/>
              </a:xfrm>
              <a:prstGeom prst="ellipse">
                <a:avLst/>
              </a:prstGeom>
              <a:gradFill rotWithShape="1">
                <a:gsLst>
                  <a:gs pos="0">
                    <a:schemeClr val="accent2"/>
                  </a:gs>
                  <a:gs pos="100000">
                    <a:schemeClr val="accent2">
                      <a:gamma/>
                      <a:shade val="45490"/>
                      <a:invGamma/>
                    </a:schemeClr>
                  </a:gs>
                </a:gsLst>
                <a:path path="shape">
                  <a:fillToRect l="50000" t="50000" r="50000" b="50000"/>
                </a:path>
              </a:gradFill>
              <a:ln w="9525">
                <a:solidFill>
                  <a:srgbClr val="000000"/>
                </a:solidFill>
                <a:round/>
                <a:headEnd/>
                <a:tailEnd/>
              </a:ln>
              <a:effectLst/>
            </p:spPr>
            <p:txBody>
              <a:bodyPr wrap="none" anchor="ctr"/>
              <a:lstStyle/>
              <a:p>
                <a:pPr>
                  <a:defRPr/>
                </a:pPr>
                <a:endParaRPr lang="zh-CN" altLang="en-US"/>
              </a:p>
            </p:txBody>
          </p:sp>
          <p:sp>
            <p:nvSpPr>
              <p:cNvPr id="367656" name="Oval 40"/>
              <p:cNvSpPr>
                <a:spLocks noChangeArrowheads="1"/>
              </p:cNvSpPr>
              <p:nvPr/>
            </p:nvSpPr>
            <p:spPr bwMode="gray">
              <a:xfrm rot="18227093">
                <a:off x="2835" y="1790"/>
                <a:ext cx="82" cy="87"/>
              </a:xfrm>
              <a:prstGeom prst="ellipse">
                <a:avLst/>
              </a:prstGeom>
              <a:gradFill rotWithShape="1">
                <a:gsLst>
                  <a:gs pos="0">
                    <a:schemeClr val="accent2"/>
                  </a:gs>
                  <a:gs pos="100000">
                    <a:schemeClr val="accent2">
                      <a:gamma/>
                      <a:shade val="48627"/>
                      <a:invGamma/>
                    </a:schemeClr>
                  </a:gs>
                </a:gsLst>
                <a:path path="shape">
                  <a:fillToRect l="50000" t="50000" r="50000" b="50000"/>
                </a:path>
              </a:gradFill>
              <a:ln w="9525">
                <a:solidFill>
                  <a:srgbClr val="000000"/>
                </a:solidFill>
                <a:round/>
                <a:headEnd/>
                <a:tailEnd/>
              </a:ln>
              <a:effectLst/>
            </p:spPr>
            <p:txBody>
              <a:bodyPr wrap="none" anchor="ctr"/>
              <a:lstStyle/>
              <a:p>
                <a:pPr>
                  <a:defRPr/>
                </a:pPr>
                <a:endParaRPr lang="zh-CN" altLang="en-US"/>
              </a:p>
            </p:txBody>
          </p:sp>
        </p:grpSp>
      </p:grpSp>
      <p:grpSp>
        <p:nvGrpSpPr>
          <p:cNvPr id="14" name="Group 41"/>
          <p:cNvGrpSpPr>
            <a:grpSpLocks/>
          </p:cNvGrpSpPr>
          <p:nvPr/>
        </p:nvGrpSpPr>
        <p:grpSpPr bwMode="auto">
          <a:xfrm>
            <a:off x="5541963" y="2376488"/>
            <a:ext cx="1371600" cy="955675"/>
            <a:chOff x="3936" y="1776"/>
            <a:chExt cx="864" cy="602"/>
          </a:xfrm>
        </p:grpSpPr>
        <p:grpSp>
          <p:nvGrpSpPr>
            <p:cNvPr id="15" name="Group 42"/>
            <p:cNvGrpSpPr>
              <a:grpSpLocks/>
            </p:cNvGrpSpPr>
            <p:nvPr/>
          </p:nvGrpSpPr>
          <p:grpSpPr bwMode="auto">
            <a:xfrm>
              <a:off x="4190" y="1776"/>
              <a:ext cx="562" cy="528"/>
              <a:chOff x="2016" y="1920"/>
              <a:chExt cx="1680" cy="1680"/>
            </a:xfrm>
          </p:grpSpPr>
          <p:sp>
            <p:nvSpPr>
              <p:cNvPr id="367659" name="Oval 43"/>
              <p:cNvSpPr>
                <a:spLocks noChangeArrowheads="1"/>
              </p:cNvSpPr>
              <p:nvPr/>
            </p:nvSpPr>
            <p:spPr bwMode="gray">
              <a:xfrm>
                <a:off x="2016" y="1920"/>
                <a:ext cx="1680" cy="1680"/>
              </a:xfrm>
              <a:prstGeom prst="ellipse">
                <a:avLst/>
              </a:prstGeom>
              <a:gradFill rotWithShape="1">
                <a:gsLst>
                  <a:gs pos="0">
                    <a:schemeClr val="hlink"/>
                  </a:gs>
                  <a:gs pos="100000">
                    <a:schemeClr val="hlink">
                      <a:gamma/>
                      <a:tint val="57647"/>
                      <a:invGamma/>
                    </a:schemeClr>
                  </a:gs>
                </a:gsLst>
                <a:lin ang="5400000" scaled="1"/>
              </a:gradFill>
              <a:ln w="9525">
                <a:noFill/>
                <a:round/>
                <a:headEnd/>
                <a:tailEnd/>
              </a:ln>
              <a:effectLst/>
            </p:spPr>
            <p:txBody>
              <a:bodyPr wrap="none" anchor="ctr"/>
              <a:lstStyle/>
              <a:p>
                <a:pPr>
                  <a:defRPr/>
                </a:pPr>
                <a:endParaRPr lang="zh-CN" altLang="en-US"/>
              </a:p>
            </p:txBody>
          </p:sp>
          <p:sp>
            <p:nvSpPr>
              <p:cNvPr id="17424" name="Freeform 44"/>
              <p:cNvSpPr>
                <a:spLocks/>
              </p:cNvSpPr>
              <p:nvPr/>
            </p:nvSpPr>
            <p:spPr bwMode="gray">
              <a:xfrm>
                <a:off x="2208" y="1948"/>
                <a:ext cx="1296" cy="634"/>
              </a:xfrm>
              <a:custGeom>
                <a:avLst/>
                <a:gdLst>
                  <a:gd name="T0" fmla="*/ 940 w 1321"/>
                  <a:gd name="T1" fmla="*/ 55 h 712"/>
                  <a:gd name="T2" fmla="*/ 952 w 1321"/>
                  <a:gd name="T3" fmla="*/ 61 h 712"/>
                  <a:gd name="T4" fmla="*/ 955 w 1321"/>
                  <a:gd name="T5" fmla="*/ 67 h 712"/>
                  <a:gd name="T6" fmla="*/ 950 w 1321"/>
                  <a:gd name="T7" fmla="*/ 72 h 712"/>
                  <a:gd name="T8" fmla="*/ 938 w 1321"/>
                  <a:gd name="T9" fmla="*/ 76 h 712"/>
                  <a:gd name="T10" fmla="*/ 919 w 1321"/>
                  <a:gd name="T11" fmla="*/ 81 h 712"/>
                  <a:gd name="T12" fmla="*/ 895 w 1321"/>
                  <a:gd name="T13" fmla="*/ 84 h 712"/>
                  <a:gd name="T14" fmla="*/ 864 w 1321"/>
                  <a:gd name="T15" fmla="*/ 87 h 712"/>
                  <a:gd name="T16" fmla="*/ 829 w 1321"/>
                  <a:gd name="T17" fmla="*/ 91 h 712"/>
                  <a:gd name="T18" fmla="*/ 789 w 1321"/>
                  <a:gd name="T19" fmla="*/ 93 h 712"/>
                  <a:gd name="T20" fmla="*/ 745 w 1321"/>
                  <a:gd name="T21" fmla="*/ 94 h 712"/>
                  <a:gd name="T22" fmla="*/ 699 w 1321"/>
                  <a:gd name="T23" fmla="*/ 95 h 712"/>
                  <a:gd name="T24" fmla="*/ 648 w 1321"/>
                  <a:gd name="T25" fmla="*/ 98 h 712"/>
                  <a:gd name="T26" fmla="*/ 596 w 1321"/>
                  <a:gd name="T27" fmla="*/ 99 h 712"/>
                  <a:gd name="T28" fmla="*/ 575 w 1321"/>
                  <a:gd name="T29" fmla="*/ 100 h 712"/>
                  <a:gd name="T30" fmla="*/ 344 w 1321"/>
                  <a:gd name="T31" fmla="*/ 100 h 712"/>
                  <a:gd name="T32" fmla="*/ 340 w 1321"/>
                  <a:gd name="T33" fmla="*/ 100 h 712"/>
                  <a:gd name="T34" fmla="*/ 295 w 1321"/>
                  <a:gd name="T35" fmla="*/ 99 h 712"/>
                  <a:gd name="T36" fmla="*/ 252 w 1321"/>
                  <a:gd name="T37" fmla="*/ 98 h 712"/>
                  <a:gd name="T38" fmla="*/ 211 w 1321"/>
                  <a:gd name="T39" fmla="*/ 97 h 712"/>
                  <a:gd name="T40" fmla="*/ 171 w 1321"/>
                  <a:gd name="T41" fmla="*/ 94 h 712"/>
                  <a:gd name="T42" fmla="*/ 134 w 1321"/>
                  <a:gd name="T43" fmla="*/ 94 h 712"/>
                  <a:gd name="T44" fmla="*/ 104 w 1321"/>
                  <a:gd name="T45" fmla="*/ 92 h 712"/>
                  <a:gd name="T46" fmla="*/ 73 w 1321"/>
                  <a:gd name="T47" fmla="*/ 90 h 712"/>
                  <a:gd name="T48" fmla="*/ 50 w 1321"/>
                  <a:gd name="T49" fmla="*/ 88 h 712"/>
                  <a:gd name="T50" fmla="*/ 26 w 1321"/>
                  <a:gd name="T51" fmla="*/ 84 h 712"/>
                  <a:gd name="T52" fmla="*/ 18 w 1321"/>
                  <a:gd name="T53" fmla="*/ 81 h 712"/>
                  <a:gd name="T54" fmla="*/ 6 w 1321"/>
                  <a:gd name="T55" fmla="*/ 77 h 712"/>
                  <a:gd name="T56" fmla="*/ 0 w 1321"/>
                  <a:gd name="T57" fmla="*/ 73 h 712"/>
                  <a:gd name="T58" fmla="*/ 0 w 1321"/>
                  <a:gd name="T59" fmla="*/ 72 h 712"/>
                  <a:gd name="T60" fmla="*/ 4 w 1321"/>
                  <a:gd name="T61" fmla="*/ 67 h 712"/>
                  <a:gd name="T62" fmla="*/ 16 w 1321"/>
                  <a:gd name="T63" fmla="*/ 61 h 712"/>
                  <a:gd name="T64" fmla="*/ 34 w 1321"/>
                  <a:gd name="T65" fmla="*/ 52 h 712"/>
                  <a:gd name="T66" fmla="*/ 69 w 1321"/>
                  <a:gd name="T67" fmla="*/ 42 h 712"/>
                  <a:gd name="T68" fmla="*/ 108 w 1321"/>
                  <a:gd name="T69" fmla="*/ 33 h 712"/>
                  <a:gd name="T70" fmla="*/ 148 w 1321"/>
                  <a:gd name="T71" fmla="*/ 24 h 712"/>
                  <a:gd name="T72" fmla="*/ 195 w 1321"/>
                  <a:gd name="T73" fmla="*/ 17 h 712"/>
                  <a:gd name="T74" fmla="*/ 247 w 1321"/>
                  <a:gd name="T75" fmla="*/ 11 h 712"/>
                  <a:gd name="T76" fmla="*/ 300 w 1321"/>
                  <a:gd name="T77" fmla="*/ 6 h 712"/>
                  <a:gd name="T78" fmla="*/ 360 w 1321"/>
                  <a:gd name="T79" fmla="*/ 4 h 712"/>
                  <a:gd name="T80" fmla="*/ 420 w 1321"/>
                  <a:gd name="T81" fmla="*/ 4 h 712"/>
                  <a:gd name="T82" fmla="*/ 483 w 1321"/>
                  <a:gd name="T83" fmla="*/ 0 h 712"/>
                  <a:gd name="T84" fmla="*/ 483 w 1321"/>
                  <a:gd name="T85" fmla="*/ 0 h 712"/>
                  <a:gd name="T86" fmla="*/ 548 w 1321"/>
                  <a:gd name="T87" fmla="*/ 4 h 712"/>
                  <a:gd name="T88" fmla="*/ 612 w 1321"/>
                  <a:gd name="T89" fmla="*/ 4 h 712"/>
                  <a:gd name="T90" fmla="*/ 674 w 1321"/>
                  <a:gd name="T91" fmla="*/ 7 h 712"/>
                  <a:gd name="T92" fmla="*/ 731 w 1321"/>
                  <a:gd name="T93" fmla="*/ 12 h 712"/>
                  <a:gd name="T94" fmla="*/ 782 w 1321"/>
                  <a:gd name="T95" fmla="*/ 19 h 712"/>
                  <a:gd name="T96" fmla="*/ 830 w 1321"/>
                  <a:gd name="T97" fmla="*/ 27 h 712"/>
                  <a:gd name="T98" fmla="*/ 873 w 1321"/>
                  <a:gd name="T99" fmla="*/ 36 h 712"/>
                  <a:gd name="T100" fmla="*/ 909 w 1321"/>
                  <a:gd name="T101" fmla="*/ 45 h 712"/>
                  <a:gd name="T102" fmla="*/ 940 w 1321"/>
                  <a:gd name="T103" fmla="*/ 55 h 712"/>
                  <a:gd name="T104" fmla="*/ 940 w 1321"/>
                  <a:gd name="T105" fmla="*/ 55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hlink"/>
                  </a:gs>
                </a:gsLst>
                <a:lin ang="5400000" scaled="1"/>
              </a:gradFill>
              <a:ln w="0">
                <a:noFill/>
                <a:round/>
                <a:headEnd/>
                <a:tailEnd/>
              </a:ln>
            </p:spPr>
            <p:txBody>
              <a:bodyPr/>
              <a:lstStyle/>
              <a:p>
                <a:endParaRPr lang="zh-CN" altLang="en-US"/>
              </a:p>
            </p:txBody>
          </p:sp>
        </p:grpSp>
        <p:sp>
          <p:nvSpPr>
            <p:cNvPr id="367661" name="Text Box 45"/>
            <p:cNvSpPr txBox="1">
              <a:spLocks noChangeArrowheads="1"/>
            </p:cNvSpPr>
            <p:nvPr/>
          </p:nvSpPr>
          <p:spPr bwMode="gray">
            <a:xfrm>
              <a:off x="4176" y="1872"/>
              <a:ext cx="624" cy="327"/>
            </a:xfrm>
            <a:prstGeom prst="rect">
              <a:avLst/>
            </a:prstGeom>
            <a:noFill/>
            <a:ln w="9525" algn="ctr">
              <a:noFill/>
              <a:miter lim="800000"/>
              <a:headEnd/>
              <a:tailEnd/>
            </a:ln>
            <a:effectLst/>
          </p:spPr>
          <p:txBody>
            <a:bodyPr>
              <a:spAutoFit/>
            </a:bodyPr>
            <a:lstStyle/>
            <a:p>
              <a:pPr algn="ctr" eaLnBrk="0" hangingPunct="0">
                <a:defRPr/>
              </a:pPr>
              <a:r>
                <a:rPr kumimoji="0" lang="zh-CN" altLang="en-US" sz="2800" b="1" dirty="0">
                  <a:solidFill>
                    <a:srgbClr val="FFFFFF"/>
                  </a:solidFill>
                  <a:effectLst>
                    <a:outerShdw blurRad="38100" dist="38100" dir="2700000" algn="tl">
                      <a:srgbClr val="C0C0C0"/>
                    </a:outerShdw>
                  </a:effectLst>
                  <a:latin typeface="Verdana" pitchFamily="34" charset="0"/>
                </a:rPr>
                <a:t>叩诊</a:t>
              </a:r>
            </a:p>
          </p:txBody>
        </p:sp>
        <p:sp>
          <p:nvSpPr>
            <p:cNvPr id="367662" name="Oval 46"/>
            <p:cNvSpPr>
              <a:spLocks noChangeArrowheads="1"/>
            </p:cNvSpPr>
            <p:nvPr/>
          </p:nvSpPr>
          <p:spPr bwMode="gray">
            <a:xfrm rot="18227093">
              <a:off x="4091" y="2197"/>
              <a:ext cx="75" cy="96"/>
            </a:xfrm>
            <a:prstGeom prst="ellipse">
              <a:avLst/>
            </a:prstGeom>
            <a:gradFill rotWithShape="1">
              <a:gsLst>
                <a:gs pos="0">
                  <a:schemeClr val="hlink">
                    <a:gamma/>
                    <a:tint val="75686"/>
                    <a:invGamma/>
                  </a:schemeClr>
                </a:gs>
                <a:gs pos="100000">
                  <a:schemeClr val="hlink"/>
                </a:gs>
              </a:gsLst>
              <a:path path="shape">
                <a:fillToRect l="50000" t="50000" r="50000" b="50000"/>
              </a:path>
            </a:gradFill>
            <a:ln w="9525">
              <a:solidFill>
                <a:srgbClr val="000000"/>
              </a:solidFill>
              <a:round/>
              <a:headEnd/>
              <a:tailEnd/>
            </a:ln>
            <a:effectLst/>
          </p:spPr>
          <p:txBody>
            <a:bodyPr wrap="none" anchor="ctr"/>
            <a:lstStyle/>
            <a:p>
              <a:pPr>
                <a:defRPr/>
              </a:pPr>
              <a:endParaRPr lang="zh-CN" altLang="en-US"/>
            </a:p>
          </p:txBody>
        </p:sp>
        <p:sp>
          <p:nvSpPr>
            <p:cNvPr id="367663" name="Oval 47"/>
            <p:cNvSpPr>
              <a:spLocks noChangeArrowheads="1"/>
            </p:cNvSpPr>
            <p:nvPr/>
          </p:nvSpPr>
          <p:spPr bwMode="gray">
            <a:xfrm rot="18227093">
              <a:off x="3929" y="2306"/>
              <a:ext cx="74" cy="95"/>
            </a:xfrm>
            <a:prstGeom prst="ellipse">
              <a:avLst/>
            </a:prstGeom>
            <a:gradFill rotWithShape="1">
              <a:gsLst>
                <a:gs pos="0">
                  <a:schemeClr val="hlink">
                    <a:gamma/>
                    <a:tint val="75686"/>
                    <a:invGamma/>
                  </a:schemeClr>
                </a:gs>
                <a:gs pos="100000">
                  <a:schemeClr val="hlink"/>
                </a:gs>
              </a:gsLst>
              <a:path path="shape">
                <a:fillToRect l="50000" t="50000" r="50000" b="50000"/>
              </a:path>
            </a:gradFill>
            <a:ln w="9525">
              <a:solidFill>
                <a:srgbClr val="000000"/>
              </a:solidFill>
              <a:round/>
              <a:headEnd/>
              <a:tailEnd/>
            </a:ln>
            <a:effectLst/>
          </p:spPr>
          <p:txBody>
            <a:bodyPr wrap="none" anchor="ctr"/>
            <a:lstStyle/>
            <a:p>
              <a:pPr>
                <a:defRPr/>
              </a:pP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up)">
                                      <p:cBhvr>
                                        <p:cTn id="16" dur="500"/>
                                        <p:tgtEl>
                                          <p:spTgt spid="11"/>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right)">
                                      <p:cBhvr>
                                        <p:cTn id="20" dur="500"/>
                                        <p:tgtEl>
                                          <p:spTgt spid="14"/>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par>
                          <p:cTn id="25" fill="hold">
                            <p:stCondLst>
                              <p:cond delay="2000"/>
                            </p:stCondLst>
                            <p:childTnLst>
                              <p:par>
                                <p:cTn id="26" presetID="22" presetClass="entr" presetSubtype="4"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down)">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（一）视诊</a:t>
            </a:r>
            <a:endParaRPr lang="zh-CN" altLang="en-US" dirty="0"/>
          </a:p>
        </p:txBody>
      </p:sp>
      <p:sp>
        <p:nvSpPr>
          <p:cNvPr id="4" name="内容占位符 3"/>
          <p:cNvSpPr>
            <a:spLocks noGrp="1"/>
          </p:cNvSpPr>
          <p:nvPr>
            <p:ph idx="1"/>
          </p:nvPr>
        </p:nvSpPr>
        <p:spPr/>
        <p:txBody>
          <a:bodyPr/>
          <a:lstStyle/>
          <a:p>
            <a:pPr eaLnBrk="1" hangingPunct="1"/>
            <a:r>
              <a:rPr lang="zh-CN" altLang="en-US" dirty="0" smtClean="0"/>
              <a:t>适用范围</a:t>
            </a:r>
          </a:p>
          <a:p>
            <a:pPr lvl="1" eaLnBrk="1" hangingPunct="1"/>
            <a:r>
              <a:rPr dirty="0"/>
              <a:t>全身一般状态</a:t>
            </a:r>
          </a:p>
          <a:p>
            <a:pPr lvl="1" eaLnBrk="1" hangingPunct="1"/>
            <a:r>
              <a:rPr dirty="0"/>
              <a:t>局部表现</a:t>
            </a:r>
          </a:p>
          <a:p>
            <a:endParaRPr lang="zh-CN" altLang="en-US" dirty="0"/>
          </a:p>
        </p:txBody>
      </p:sp>
      <p:sp>
        <p:nvSpPr>
          <p:cNvPr id="3" name="日期占位符 2"/>
          <p:cNvSpPr>
            <a:spLocks noGrp="1"/>
          </p:cNvSpPr>
          <p:nvPr>
            <p:ph type="dt" sz="half" idx="11"/>
          </p:nvPr>
        </p:nvSpPr>
        <p:spPr/>
        <p:txBody>
          <a:bodyPr/>
          <a:lstStyle/>
          <a:p>
            <a:pPr>
              <a:defRPr/>
            </a:pPr>
            <a:r>
              <a:rPr lang="en-US" smtClean="0"/>
              <a:t>www.pumpress.com.cn</a:t>
            </a:r>
            <a:endParaRPr lang="en-US"/>
          </a:p>
        </p:txBody>
      </p:sp>
      <p:pic>
        <p:nvPicPr>
          <p:cNvPr id="5" name="Picture 5" descr="D:\书稿\身体评估录像\2009\照片-地坛\照片 005.jpg"/>
          <p:cNvPicPr>
            <a:picLocks noChangeAspect="1" noChangeArrowheads="1"/>
          </p:cNvPicPr>
          <p:nvPr/>
        </p:nvPicPr>
        <p:blipFill>
          <a:blip r:embed="rId2" cstate="screen"/>
          <a:srcRect/>
          <a:stretch>
            <a:fillRect/>
          </a:stretch>
        </p:blipFill>
        <p:spPr bwMode="auto">
          <a:xfrm>
            <a:off x="3000364" y="2714620"/>
            <a:ext cx="1571636" cy="1209612"/>
          </a:xfrm>
          <a:prstGeom prst="rect">
            <a:avLst/>
          </a:prstGeom>
          <a:noFill/>
          <a:ln w="9525">
            <a:noFill/>
            <a:miter lim="800000"/>
            <a:headEnd/>
            <a:tailEnd/>
          </a:ln>
        </p:spPr>
      </p:pic>
      <p:pic>
        <p:nvPicPr>
          <p:cNvPr id="7" name="Picture 4" descr="J0127141"/>
          <p:cNvPicPr>
            <a:picLocks noChangeAspect="1" noChangeArrowheads="1"/>
          </p:cNvPicPr>
          <p:nvPr/>
        </p:nvPicPr>
        <p:blipFill>
          <a:blip r:embed="rId3"/>
          <a:srcRect/>
          <a:stretch>
            <a:fillRect/>
          </a:stretch>
        </p:blipFill>
        <p:spPr bwMode="auto">
          <a:xfrm>
            <a:off x="7429520" y="5072074"/>
            <a:ext cx="1304230" cy="118902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（二）触诊</a:t>
            </a:r>
            <a:endParaRPr lang="zh-CN" altLang="en-US" dirty="0"/>
          </a:p>
        </p:txBody>
      </p:sp>
      <p:sp>
        <p:nvSpPr>
          <p:cNvPr id="3" name="内容占位符 2"/>
          <p:cNvSpPr>
            <a:spLocks noGrp="1"/>
          </p:cNvSpPr>
          <p:nvPr>
            <p:ph idx="1"/>
          </p:nvPr>
        </p:nvSpPr>
        <p:spPr/>
        <p:txBody>
          <a:bodyPr/>
          <a:lstStyle/>
          <a:p>
            <a:pPr eaLnBrk="1" hangingPunct="1"/>
            <a:r>
              <a:rPr lang="zh-CN" altLang="en-US" dirty="0" smtClean="0">
                <a:latin typeface="Times New Roman" pitchFamily="18" charset="0"/>
              </a:rPr>
              <a:t>概念</a:t>
            </a:r>
          </a:p>
          <a:p>
            <a:pPr lvl="1" eaLnBrk="1" hangingPunct="1"/>
            <a:r>
              <a:rPr dirty="0">
                <a:latin typeface="Times New Roman" pitchFamily="18" charset="0"/>
              </a:rPr>
              <a:t>检查者通过手的感觉感知被检查者身体某部有无异常的评估方法。</a:t>
            </a:r>
          </a:p>
          <a:p>
            <a:pPr eaLnBrk="1" hangingPunct="1"/>
            <a:r>
              <a:rPr dirty="0" err="1" smtClean="0">
                <a:latin typeface="Times New Roman" pitchFamily="18" charset="0"/>
              </a:rPr>
              <a:t>常用部位</a:t>
            </a:r>
            <a:endParaRPr lang="en-US" altLang="zh-CN" dirty="0" smtClean="0">
              <a:latin typeface="Times New Roman" pitchFamily="18" charset="0"/>
            </a:endParaRPr>
          </a:p>
          <a:p>
            <a:pPr lvl="1" eaLnBrk="1" hangingPunct="1"/>
            <a:r>
              <a:rPr dirty="0" smtClean="0">
                <a:solidFill>
                  <a:srgbClr val="FF0000"/>
                </a:solidFill>
                <a:latin typeface="Times New Roman" pitchFamily="18" charset="0"/>
              </a:rPr>
              <a:t>指腹</a:t>
            </a:r>
            <a:r>
              <a:rPr dirty="0" smtClean="0">
                <a:latin typeface="Times New Roman" pitchFamily="18" charset="0"/>
              </a:rPr>
              <a:t>和</a:t>
            </a:r>
            <a:r>
              <a:rPr dirty="0" smtClean="0">
                <a:solidFill>
                  <a:srgbClr val="FF0000"/>
                </a:solidFill>
                <a:latin typeface="Times New Roman" pitchFamily="18" charset="0"/>
              </a:rPr>
              <a:t>掌指关节的掌面</a:t>
            </a:r>
            <a:endParaRPr dirty="0">
              <a:solidFill>
                <a:srgbClr val="FF0000"/>
              </a:solidFill>
              <a:latin typeface="Times New Roman" pitchFamily="18" charset="0"/>
            </a:endParaRPr>
          </a:p>
          <a:p>
            <a:pPr eaLnBrk="1" hangingPunct="1"/>
            <a:r>
              <a:rPr lang="zh-CN" altLang="en-US" dirty="0" smtClean="0">
                <a:latin typeface="Times New Roman" pitchFamily="18" charset="0"/>
              </a:rPr>
              <a:t>适用范围</a:t>
            </a:r>
          </a:p>
          <a:p>
            <a:pPr lvl="1" eaLnBrk="1" hangingPunct="1"/>
            <a:r>
              <a:rPr dirty="0">
                <a:latin typeface="Times New Roman" pitchFamily="18" charset="0"/>
              </a:rPr>
              <a:t>是腹部评估的重要方法</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（二）触诊</a:t>
            </a:r>
            <a:endParaRPr lang="zh-CN" altLang="en-US" dirty="0"/>
          </a:p>
        </p:txBody>
      </p:sp>
      <p:sp>
        <p:nvSpPr>
          <p:cNvPr id="3" name="内容占位符 2"/>
          <p:cNvSpPr>
            <a:spLocks noGrp="1"/>
          </p:cNvSpPr>
          <p:nvPr>
            <p:ph idx="1"/>
          </p:nvPr>
        </p:nvSpPr>
        <p:spPr/>
        <p:txBody>
          <a:bodyPr/>
          <a:lstStyle/>
          <a:p>
            <a:pPr eaLnBrk="1" hangingPunct="1"/>
            <a:r>
              <a:rPr lang="zh-CN" altLang="en-US" dirty="0" smtClean="0">
                <a:latin typeface="Times New Roman" pitchFamily="18" charset="0"/>
              </a:rPr>
              <a:t>方法</a:t>
            </a:r>
          </a:p>
          <a:p>
            <a:pPr eaLnBrk="1" hangingPunct="1">
              <a:buFontTx/>
              <a:buNone/>
            </a:pPr>
            <a:r>
              <a:rPr lang="zh-CN" altLang="en-US" sz="2800" dirty="0" smtClean="0">
                <a:latin typeface="Times New Roman" pitchFamily="18" charset="0"/>
              </a:rPr>
              <a:t>	</a:t>
            </a:r>
            <a:r>
              <a:rPr lang="zh-CN" altLang="en-US" sz="2800" dirty="0" smtClean="0">
                <a:latin typeface="Times New Roman" pitchFamily="18" charset="0"/>
                <a:ea typeface="华文新魏" pitchFamily="2" charset="-122"/>
              </a:rPr>
              <a:t>目的不同→施加的压力不同</a:t>
            </a:r>
          </a:p>
          <a:p>
            <a:pPr lvl="1" eaLnBrk="1" hangingPunct="1"/>
            <a:r>
              <a:rPr dirty="0" smtClean="0">
                <a:latin typeface="Times New Roman" pitchFamily="18" charset="0"/>
              </a:rPr>
              <a:t>浅部触诊</a:t>
            </a:r>
            <a:endParaRPr lang="en-US" dirty="0" smtClean="0">
              <a:latin typeface="Times New Roman" pitchFamily="18" charset="0"/>
            </a:endParaRPr>
          </a:p>
          <a:p>
            <a:pPr lvl="2" eaLnBrk="1" hangingPunct="1"/>
            <a:r>
              <a:rPr dirty="0" smtClean="0"/>
              <a:t>主要用于评估体表浅在病变</a:t>
            </a:r>
            <a:endParaRPr i="1" dirty="0">
              <a:solidFill>
                <a:srgbClr val="FF0000"/>
              </a:solidFill>
              <a:latin typeface="Times New Roman" pitchFamily="18" charset="0"/>
              <a:cs typeface="Times New Roman" pitchFamily="18" charset="0"/>
            </a:endParaRPr>
          </a:p>
          <a:p>
            <a:pPr lvl="1" eaLnBrk="1" hangingPunct="1"/>
            <a:r>
              <a:rPr dirty="0" smtClean="0">
                <a:latin typeface="Times New Roman" pitchFamily="18" charset="0"/>
              </a:rPr>
              <a:t>深部触诊</a:t>
            </a:r>
            <a:endParaRPr lang="en-US" dirty="0" smtClean="0">
              <a:latin typeface="Times New Roman" pitchFamily="18" charset="0"/>
            </a:endParaRPr>
          </a:p>
          <a:p>
            <a:pPr lvl="2" eaLnBrk="1" hangingPunct="1"/>
            <a:r>
              <a:rPr dirty="0"/>
              <a:t>主要用于评估腹腔病变和脏器情况</a:t>
            </a:r>
          </a:p>
          <a:p>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6" descr="089"/>
          <p:cNvPicPr>
            <a:picLocks noChangeAspect="1" noChangeArrowheads="1"/>
          </p:cNvPicPr>
          <p:nvPr/>
        </p:nvPicPr>
        <p:blipFill>
          <a:blip r:embed="rId2"/>
          <a:srcRect/>
          <a:stretch>
            <a:fillRect/>
          </a:stretch>
        </p:blipFill>
        <p:spPr bwMode="auto">
          <a:xfrm>
            <a:off x="6000760" y="2071678"/>
            <a:ext cx="1762073" cy="1476368"/>
          </a:xfrm>
          <a:prstGeom prst="rect">
            <a:avLst/>
          </a:prstGeom>
          <a:noFill/>
          <a:ln w="9525">
            <a:noFill/>
            <a:miter lim="800000"/>
            <a:headEnd/>
            <a:tailEnd/>
          </a:ln>
        </p:spPr>
      </p:pic>
      <p:pic>
        <p:nvPicPr>
          <p:cNvPr id="6" name="Picture 1" descr="DSC00759"/>
          <p:cNvPicPr>
            <a:picLocks noChangeAspect="1" noChangeArrowheads="1"/>
          </p:cNvPicPr>
          <p:nvPr/>
        </p:nvPicPr>
        <p:blipFill>
          <a:blip r:embed="rId3" cstate="screen"/>
          <a:srcRect/>
          <a:stretch>
            <a:fillRect/>
          </a:stretch>
        </p:blipFill>
        <p:spPr bwMode="auto">
          <a:xfrm>
            <a:off x="3571868" y="4429132"/>
            <a:ext cx="1811747" cy="143827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（二）触诊</a:t>
            </a:r>
            <a:endParaRPr lang="zh-CN" altLang="en-US" dirty="0"/>
          </a:p>
        </p:txBody>
      </p:sp>
      <p:sp>
        <p:nvSpPr>
          <p:cNvPr id="3" name="内容占位符 2"/>
          <p:cNvSpPr>
            <a:spLocks noGrp="1"/>
          </p:cNvSpPr>
          <p:nvPr>
            <p:ph idx="1"/>
          </p:nvPr>
        </p:nvSpPr>
        <p:spPr/>
        <p:txBody>
          <a:bodyPr/>
          <a:lstStyle/>
          <a:p>
            <a:r>
              <a:rPr lang="zh-CN" altLang="en-US" dirty="0" smtClean="0"/>
              <a:t>触诊的注意事项</a:t>
            </a:r>
            <a:endParaRPr lang="en-US" altLang="zh-CN" dirty="0" smtClean="0"/>
          </a:p>
          <a:p>
            <a:pPr lvl="1" eaLnBrk="1" hangingPunct="1"/>
            <a:r>
              <a:rPr dirty="0"/>
              <a:t>适宜的体位</a:t>
            </a:r>
          </a:p>
          <a:p>
            <a:pPr lvl="1" eaLnBrk="1" hangingPunct="1"/>
            <a:r>
              <a:rPr dirty="0"/>
              <a:t>健侧→患侧，浅→深</a:t>
            </a:r>
          </a:p>
          <a:p>
            <a:pPr lvl="1" eaLnBrk="1" hangingPunct="1"/>
            <a:r>
              <a:rPr dirty="0"/>
              <a:t>边检查边注意被评估者的表情</a:t>
            </a:r>
          </a:p>
          <a:p>
            <a:pPr lvl="1" eaLnBrk="1" hangingPunct="1"/>
            <a:r>
              <a:rPr dirty="0"/>
              <a:t>下腹部检查：排空膀胱、</a:t>
            </a:r>
            <a:r>
              <a:rPr dirty="0" smtClean="0"/>
              <a:t>解除</a:t>
            </a:r>
            <a:r>
              <a:rPr lang="zh-CN" altLang="en-US" dirty="0" smtClean="0"/>
              <a:t>粪便</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（三）叩诊</a:t>
            </a:r>
            <a:endParaRPr lang="zh-CN" altLang="en-US" dirty="0"/>
          </a:p>
        </p:txBody>
      </p:sp>
      <p:sp>
        <p:nvSpPr>
          <p:cNvPr id="3" name="内容占位符 2"/>
          <p:cNvSpPr>
            <a:spLocks noGrp="1"/>
          </p:cNvSpPr>
          <p:nvPr>
            <p:ph idx="1"/>
          </p:nvPr>
        </p:nvSpPr>
        <p:spPr/>
        <p:txBody>
          <a:bodyPr/>
          <a:lstStyle/>
          <a:p>
            <a:pPr eaLnBrk="1" hangingPunct="1"/>
            <a:r>
              <a:rPr lang="zh-CN" altLang="en-US" dirty="0" smtClean="0">
                <a:latin typeface="Times New Roman" pitchFamily="18" charset="0"/>
              </a:rPr>
              <a:t>概念</a:t>
            </a:r>
            <a:r>
              <a:rPr lang="zh-CN" altLang="en-US" dirty="0" smtClean="0"/>
              <a:t> </a:t>
            </a:r>
            <a:endParaRPr lang="en-US" altLang="zh-CN" dirty="0" smtClean="0"/>
          </a:p>
          <a:p>
            <a:pPr lvl="1" eaLnBrk="1" hangingPunct="1"/>
            <a:r>
              <a:rPr lang="zh-CN" altLang="en-US" dirty="0" smtClean="0"/>
              <a:t>通过</a:t>
            </a:r>
            <a:r>
              <a:rPr lang="zh-CN" altLang="en-US" dirty="0" smtClean="0">
                <a:solidFill>
                  <a:srgbClr val="C00000"/>
                </a:solidFill>
              </a:rPr>
              <a:t>手指叩击</a:t>
            </a:r>
            <a:r>
              <a:rPr lang="zh-CN" altLang="en-US" dirty="0" smtClean="0"/>
              <a:t>或</a:t>
            </a:r>
            <a:r>
              <a:rPr lang="zh-CN" altLang="en-US" dirty="0" smtClean="0">
                <a:solidFill>
                  <a:srgbClr val="C00000"/>
                </a:solidFill>
              </a:rPr>
              <a:t>手掌拍击</a:t>
            </a:r>
            <a:r>
              <a:rPr lang="zh-CN" altLang="en-US" dirty="0" smtClean="0"/>
              <a:t>被评估部位</a:t>
            </a:r>
            <a:r>
              <a:rPr lang="en-US" dirty="0" smtClean="0"/>
              <a:t>,</a:t>
            </a:r>
            <a:r>
              <a:rPr lang="zh-CN" altLang="en-US" dirty="0" smtClean="0"/>
              <a:t>使之震动而产生音响</a:t>
            </a:r>
            <a:r>
              <a:rPr lang="en-US" dirty="0" smtClean="0"/>
              <a:t>,</a:t>
            </a:r>
            <a:r>
              <a:rPr lang="zh-CN" altLang="en-US" dirty="0" smtClean="0"/>
              <a:t>根据所感到的震动和所听到的音响特点来判断被评估脏器有无异常的方法</a:t>
            </a:r>
          </a:p>
          <a:p>
            <a:pPr eaLnBrk="1" hangingPunct="1"/>
            <a:r>
              <a:rPr lang="zh-CN" altLang="en-US" dirty="0" smtClean="0">
                <a:latin typeface="Times New Roman" pitchFamily="18" charset="0"/>
              </a:rPr>
              <a:t>适用范围</a:t>
            </a:r>
            <a:r>
              <a:rPr lang="zh-CN" altLang="en-US" dirty="0" smtClean="0"/>
              <a:t> </a:t>
            </a:r>
            <a:endParaRPr lang="en-US" altLang="zh-CN" dirty="0" smtClean="0"/>
          </a:p>
          <a:p>
            <a:pPr lvl="1" eaLnBrk="1" hangingPunct="1"/>
            <a:r>
              <a:rPr altLang="en-US" dirty="0"/>
              <a:t>判断脏器的界限、病变的性质与部位</a:t>
            </a:r>
            <a:endParaRPr lang="zh-CN" altLang="en-US" dirty="0" smtClean="0"/>
          </a:p>
          <a:p>
            <a:pPr eaLnBrk="1" hangingPunct="1"/>
            <a:r>
              <a:rPr lang="zh-CN" altLang="en-US" dirty="0" smtClean="0"/>
              <a:t>叩诊方法</a:t>
            </a:r>
          </a:p>
          <a:p>
            <a:pPr lvl="1" eaLnBrk="1" hangingPunct="1"/>
            <a:r>
              <a:rPr dirty="0"/>
              <a:t>间接叩诊法</a:t>
            </a:r>
          </a:p>
          <a:p>
            <a:pPr lvl="1" eaLnBrk="1" hangingPunct="1"/>
            <a:r>
              <a:rPr dirty="0"/>
              <a:t>直接叩诊法</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4" descr="J0127140"/>
          <p:cNvPicPr>
            <a:picLocks noChangeAspect="1" noChangeArrowheads="1"/>
          </p:cNvPicPr>
          <p:nvPr/>
        </p:nvPicPr>
        <p:blipFill>
          <a:blip r:embed="rId2"/>
          <a:srcRect/>
          <a:stretch>
            <a:fillRect/>
          </a:stretch>
        </p:blipFill>
        <p:spPr bwMode="auto">
          <a:xfrm>
            <a:off x="7452656" y="5000636"/>
            <a:ext cx="1107162" cy="12477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454</TotalTime>
  <Pages>0</Pages>
  <Words>391</Words>
  <Characters>0</Characters>
  <Application>Microsoft Office PowerPoint</Application>
  <DocSecurity>0</DocSecurity>
  <PresentationFormat>全屏显示(4:3)</PresentationFormat>
  <Lines>0</Lines>
  <Paragraphs>139</Paragraphs>
  <Slides>16</Slides>
  <Notes>3</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课件模板</vt:lpstr>
      <vt:lpstr>第一节  概述</vt:lpstr>
      <vt:lpstr>一、身体评估的目的与注意事项</vt:lpstr>
      <vt:lpstr>一、身体评估的目的与注意事项</vt:lpstr>
      <vt:lpstr>二、身体评估的基本方法</vt:lpstr>
      <vt:lpstr>（一）视诊</vt:lpstr>
      <vt:lpstr>（二）触诊</vt:lpstr>
      <vt:lpstr>（二）触诊</vt:lpstr>
      <vt:lpstr>（二）触诊</vt:lpstr>
      <vt:lpstr>（三）叩诊</vt:lpstr>
      <vt:lpstr>（三）叩诊</vt:lpstr>
      <vt:lpstr>（三）叩诊</vt:lpstr>
      <vt:lpstr>（三）叩诊</vt:lpstr>
      <vt:lpstr>（三）叩诊</vt:lpstr>
      <vt:lpstr>（四）听诊</vt:lpstr>
      <vt:lpstr>（五）嗅诊</vt:lpstr>
      <vt:lpstr>（五）嗅诊</vt:lpstr>
    </vt:vector>
  </TitlesOfParts>
  <Company>pump</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赵欣</cp:lastModifiedBy>
  <cp:revision>60</cp:revision>
  <cp:lastPrinted>1899-12-30T00:00:00Z</cp:lastPrinted>
  <dcterms:created xsi:type="dcterms:W3CDTF">2008-12-16T07:41:38Z</dcterms:created>
  <dcterms:modified xsi:type="dcterms:W3CDTF">2015-12-11T01:40:46Z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